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webextensions/webextension5.xml" ContentType="application/vnd.ms-office.webextension+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1"/>
  </p:notesMasterIdLst>
  <p:sldIdLst>
    <p:sldId id="256" r:id="rId2"/>
    <p:sldId id="257" r:id="rId3"/>
    <p:sldId id="258" r:id="rId4"/>
    <p:sldId id="259" r:id="rId5"/>
    <p:sldId id="260" r:id="rId6"/>
    <p:sldId id="261" r:id="rId7"/>
    <p:sldId id="262" r:id="rId8"/>
    <p:sldId id="263" r:id="rId9"/>
    <p:sldId id="265" r:id="rId10"/>
    <p:sldId id="264" r:id="rId11"/>
    <p:sldId id="266" r:id="rId12"/>
    <p:sldId id="267" r:id="rId13"/>
    <p:sldId id="271" r:id="rId14"/>
    <p:sldId id="272" r:id="rId15"/>
    <p:sldId id="273" r:id="rId16"/>
    <p:sldId id="274" r:id="rId17"/>
    <p:sldId id="275" r:id="rId18"/>
    <p:sldId id="268" r:id="rId19"/>
    <p:sldId id="270" r:id="rId20"/>
  </p:sldIdLst>
  <p:sldSz cx="18288000" cy="10287000"/>
  <p:notesSz cx="6858000" cy="9144000"/>
  <p:embeddedFontLst>
    <p:embeddedFont>
      <p:font typeface="Alegreya Sans SC" panose="020B0604020202020204" charset="0"/>
      <p:regular r:id="rId22"/>
      <p:bold r:id="rId23"/>
      <p:italic r:id="rId24"/>
      <p:boldItalic r:id="rId25"/>
    </p:embeddedFont>
    <p:embeddedFont>
      <p:font typeface="Calibri" panose="020F0502020204030204" pitchFamily="34" charset="0"/>
      <p:regular r:id="rId26"/>
      <p:bold r:id="rId27"/>
      <p:italic r:id="rId28"/>
      <p:boldItalic r:id="rId29"/>
    </p:embeddedFont>
    <p:embeddedFont>
      <p:font typeface="Calibri Light" panose="020F0302020204030204" pitchFamily="34" charset="0"/>
      <p:regular r:id="rId30"/>
      <p:italic r:id="rId31"/>
    </p:embeddedFont>
    <p:embeddedFont>
      <p:font typeface="Cardo" panose="020B0604020202020204" charset="-79"/>
      <p:regular r:id="rId32"/>
      <p:bold r:id="rId33"/>
      <p:italic r:id="rId34"/>
    </p:embeddedFont>
    <p:embeddedFont>
      <p:font typeface="Fira Sans" panose="020B0503050000020004" pitchFamily="34" charset="0"/>
      <p:regular r:id="rId35"/>
      <p:bold r:id="rId36"/>
      <p:italic r:id="rId37"/>
      <p:boldItalic r:id="rId38"/>
    </p:embeddedFont>
    <p:embeddedFont>
      <p:font typeface="Quattrocento Sans" panose="020B0502050000020003" pitchFamily="34" charset="0"/>
      <p:regular r:id="rId39"/>
      <p:bold r:id="rId40"/>
      <p:italic r:id="rId41"/>
      <p:boldItalic r:id="rId42"/>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3" roundtripDataSignature="AMtx7mhK9iGSJHMFFGlVpUnLcitLYgved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amdi SAIDI"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851A211-DDB2-453C-9CE5-04AE230B755A}">
  <a:tblStyle styleId="{E851A211-DDB2-453C-9CE5-04AE230B755A}" styleName="Table_0">
    <a:wholeTbl>
      <a:tcTxStyle b="off" i="off">
        <a:font>
          <a:latin typeface="Arial"/>
          <a:ea typeface="Arial"/>
          <a:cs typeface="Arial"/>
        </a:font>
        <a:schemeClr val="dk1"/>
      </a:tcTxStyle>
      <a:tcStyle>
        <a:tcBdr>
          <a:left>
            <a:ln w="12700" cap="flat" cmpd="sng">
              <a:solidFill>
                <a:schemeClr val="accent3"/>
              </a:solidFill>
              <a:prstDash val="solid"/>
              <a:round/>
              <a:headEnd type="none" w="sm" len="sm"/>
              <a:tailEnd type="none" w="sm" len="sm"/>
            </a:ln>
          </a:left>
          <a:right>
            <a:ln w="12700" cap="flat" cmpd="sng">
              <a:solidFill>
                <a:schemeClr val="accent3"/>
              </a:solidFill>
              <a:prstDash val="solid"/>
              <a:round/>
              <a:headEnd type="none" w="sm" len="sm"/>
              <a:tailEnd type="none" w="sm" len="sm"/>
            </a:ln>
          </a:right>
          <a:top>
            <a:ln w="12700" cap="flat" cmpd="sng">
              <a:solidFill>
                <a:schemeClr val="accent3"/>
              </a:solidFill>
              <a:prstDash val="solid"/>
              <a:round/>
              <a:headEnd type="none" w="sm" len="sm"/>
              <a:tailEnd type="none" w="sm" len="sm"/>
            </a:ln>
          </a:top>
          <a:bottom>
            <a:ln w="12700" cap="flat" cmpd="sng">
              <a:solidFill>
                <a:schemeClr val="accent3"/>
              </a:solidFill>
              <a:prstDash val="solid"/>
              <a:round/>
              <a:headEnd type="none" w="sm" len="sm"/>
              <a:tailEnd type="none" w="sm" len="sm"/>
            </a:ln>
          </a:bottom>
          <a:insideH>
            <a:ln w="12700" cap="flat" cmpd="sng">
              <a:solidFill>
                <a:schemeClr val="accent3"/>
              </a:solidFill>
              <a:prstDash val="solid"/>
              <a:round/>
              <a:headEnd type="none" w="sm" len="sm"/>
              <a:tailEnd type="none" w="sm" len="sm"/>
            </a:ln>
          </a:insideH>
          <a:insideV>
            <a:ln w="12700" cap="flat" cmpd="sng">
              <a:solidFill>
                <a:schemeClr val="accent3"/>
              </a:solidFill>
              <a:prstDash val="solid"/>
              <a:round/>
              <a:headEnd type="none" w="sm" len="sm"/>
              <a:tailEnd type="none" w="sm" len="sm"/>
            </a:ln>
          </a:insideV>
        </a:tcBdr>
        <a:fill>
          <a:solidFill>
            <a:srgbClr val="FFFFFF">
              <a:alpha val="0"/>
            </a:srgbClr>
          </a:solidFill>
        </a:fill>
      </a:tcStyle>
    </a:wholeTbl>
    <a:band1H>
      <a:tcTxStyle/>
      <a:tcStyle>
        <a:tcBdr/>
        <a:fill>
          <a:solidFill>
            <a:schemeClr val="accent3">
              <a:alpha val="20000"/>
            </a:schemeClr>
          </a:solidFill>
        </a:fill>
      </a:tcStyle>
    </a:band1H>
    <a:band2H>
      <a:tcTxStyle/>
      <a:tcStyle>
        <a:tcBdr/>
      </a:tcStyle>
    </a:band2H>
    <a:band1V>
      <a:tcTxStyle/>
      <a:tcStyle>
        <a:tcBdr/>
        <a:fill>
          <a:solidFill>
            <a:schemeClr val="accent3">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3"/>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25400" cap="flat" cmpd="sng">
              <a:solidFill>
                <a:schemeClr val="accent3"/>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570" autoAdjust="0"/>
  </p:normalViewPr>
  <p:slideViewPr>
    <p:cSldViewPr snapToGrid="0">
      <p:cViewPr varScale="1">
        <p:scale>
          <a:sx n="51" d="100"/>
          <a:sy n="51" d="100"/>
        </p:scale>
        <p:origin x="898" y="5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font" Target="fonts/font21.fntdata"/><Relationship Id="rId63" Type="http://customschemas.google.com/relationships/presentationmetadata" Target="meta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64"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SzPts val="1400"/>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GB" sz="1200" b="0" i="0" u="none" strike="noStrike" cap="none">
                <a:solidFill>
                  <a:srgbClr val="000000"/>
                </a:solidFill>
                <a:latin typeface="Arial"/>
                <a:ea typeface="Arial"/>
                <a:cs typeface="Arial"/>
                <a:sym typeface="Arial"/>
              </a:rPr>
              <a:t>‹N°›</a:t>
            </a:fld>
            <a:endParaRPr sz="12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a:spcBef>
                <a:spcPts val="0"/>
              </a:spcBef>
              <a:spcAft>
                <a:spcPts val="0"/>
              </a:spcAft>
            </a:pPr>
            <a:r>
              <a:rPr lang="en-GB" sz="1200" dirty="0">
                <a:effectLst/>
                <a:latin typeface="Calibri" panose="020F0502020204030204" pitchFamily="34" charset="0"/>
              </a:rPr>
              <a:t>Bonjour à </a:t>
            </a:r>
            <a:r>
              <a:rPr lang="en-GB" sz="1200" dirty="0" err="1">
                <a:effectLst/>
                <a:latin typeface="Calibri" panose="020F0502020204030204" pitchFamily="34" charset="0"/>
              </a:rPr>
              <a:t>tous</a:t>
            </a:r>
            <a:r>
              <a:rPr lang="en-GB" sz="1200" dirty="0">
                <a:effectLst/>
                <a:latin typeface="Calibri" panose="020F0502020204030204" pitchFamily="34" charset="0"/>
              </a:rPr>
              <a:t>  ,</a:t>
            </a:r>
          </a:p>
          <a:p>
            <a:pPr marL="0" marR="0">
              <a:spcBef>
                <a:spcPts val="0"/>
              </a:spcBef>
              <a:spcAft>
                <a:spcPts val="0"/>
              </a:spcAft>
            </a:pPr>
            <a:r>
              <a:rPr lang="fr-FR" b="0" i="0" dirty="0">
                <a:solidFill>
                  <a:srgbClr val="374151"/>
                </a:solidFill>
                <a:effectLst/>
                <a:latin typeface="Söhne"/>
              </a:rPr>
              <a:t>Je souhaite aujourd'hui vous présenter mon projet d'analyse </a:t>
            </a:r>
            <a:r>
              <a:rPr lang="en-GB" sz="1200" dirty="0">
                <a:effectLst/>
                <a:latin typeface="Calibri" panose="020F0502020204030204" pitchFamily="34" charset="0"/>
              </a:rPr>
              <a:t>post-</a:t>
            </a:r>
            <a:r>
              <a:rPr lang="en-GB" sz="1200" dirty="0" err="1">
                <a:effectLst/>
                <a:latin typeface="Calibri" panose="020F0502020204030204" pitchFamily="34" charset="0"/>
              </a:rPr>
              <a:t>pandémique</a:t>
            </a:r>
            <a:r>
              <a:rPr lang="en-GB" sz="1200" dirty="0">
                <a:effectLst/>
                <a:latin typeface="Calibri" panose="020F0502020204030204" pitchFamily="34" charset="0"/>
              </a:rPr>
              <a:t> du covid-19 </a:t>
            </a:r>
            <a:r>
              <a:rPr lang="en-GB" sz="1200" dirty="0" err="1">
                <a:effectLst/>
                <a:latin typeface="Calibri" panose="020F0502020204030204" pitchFamily="34" charset="0"/>
              </a:rPr>
              <a:t>en</a:t>
            </a:r>
            <a:r>
              <a:rPr lang="en-GB" sz="1200" dirty="0">
                <a:effectLst/>
                <a:latin typeface="Calibri" panose="020F0502020204030204" pitchFamily="34" charset="0"/>
              </a:rPr>
              <a:t> </a:t>
            </a:r>
            <a:r>
              <a:rPr lang="en-GB" sz="1200" dirty="0" err="1">
                <a:effectLst/>
                <a:latin typeface="Calibri" panose="020F0502020204030204" pitchFamily="34" charset="0"/>
              </a:rPr>
              <a:t>france</a:t>
            </a:r>
            <a:endParaRPr dirty="0"/>
          </a:p>
        </p:txBody>
      </p:sp>
      <p:sp>
        <p:nvSpPr>
          <p:cNvPr id="321" name="Google Shape;32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2091318669e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7" name="Google Shape;607;g2091318669e_1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dirty="0" err="1"/>
              <a:t>Distribué</a:t>
            </a:r>
            <a:r>
              <a:rPr lang="en-GB" dirty="0"/>
              <a:t>: les job </a:t>
            </a:r>
            <a:r>
              <a:rPr lang="en-GB" dirty="0" err="1"/>
              <a:t>peuvent</a:t>
            </a:r>
            <a:r>
              <a:rPr lang="en-GB" dirty="0"/>
              <a:t> </a:t>
            </a:r>
            <a:r>
              <a:rPr lang="en-GB" dirty="0" err="1"/>
              <a:t>etres</a:t>
            </a:r>
            <a:r>
              <a:rPr lang="en-GB" dirty="0"/>
              <a:t> </a:t>
            </a:r>
            <a:r>
              <a:rPr lang="en-GB" dirty="0" err="1"/>
              <a:t>exécuté</a:t>
            </a:r>
            <a:r>
              <a:rPr lang="en-GB" dirty="0"/>
              <a:t> </a:t>
            </a:r>
            <a:r>
              <a:rPr lang="en-GB" dirty="0" err="1"/>
              <a:t>en</a:t>
            </a:r>
            <a:r>
              <a:rPr lang="en-GB" dirty="0"/>
              <a:t> parallel </a:t>
            </a:r>
            <a:endParaRPr dirty="0"/>
          </a:p>
          <a:p>
            <a:pPr marL="0" lvl="0" indent="0" algn="l" rtl="0">
              <a:spcBef>
                <a:spcPts val="0"/>
              </a:spcBef>
              <a:spcAft>
                <a:spcPts val="0"/>
              </a:spcAft>
              <a:buClr>
                <a:schemeClr val="dk1"/>
              </a:buClr>
              <a:buSzPts val="1200"/>
              <a:buFont typeface="Calibri"/>
              <a:buNone/>
            </a:pPr>
            <a:endParaRPr dirty="0"/>
          </a:p>
        </p:txBody>
      </p:sp>
      <p:sp>
        <p:nvSpPr>
          <p:cNvPr id="608" name="Google Shape;608;g2091318669e_1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GB"/>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9" name="Google Shape;709;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0" name="Google Shape;710;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GB"/>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0" name="Google Shape;740;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1" name="Google Shape;741;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GB"/>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3" name="Google Shape;753;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a:lnSpc>
                <a:spcPct val="107000"/>
              </a:lnSpc>
              <a:spcBef>
                <a:spcPts val="1200"/>
              </a:spcBef>
              <a:spcAft>
                <a:spcPts val="800"/>
              </a:spcAft>
            </a:pPr>
            <a:r>
              <a:rPr lang="fr-FR" sz="1200" dirty="0">
                <a:effectLst/>
                <a:latin typeface="Calibri" panose="020F0502020204030204" pitchFamily="34" charset="0"/>
                <a:ea typeface="Calibri" panose="020F0502020204030204" pitchFamily="34" charset="0"/>
                <a:cs typeface="Arial" panose="020B0604020202020204" pitchFamily="34" charset="0"/>
              </a:rPr>
              <a:t>En conclusion, notre analyse suggère que les caractéristiques sociodémographiques des communautés et la couverture vaccinale ont un impact significatif sur la propagation du COVID-19 dans les différents départements.</a:t>
            </a:r>
          </a:p>
          <a:p>
            <a:pPr marL="0" marR="0">
              <a:lnSpc>
                <a:spcPct val="107000"/>
              </a:lnSpc>
              <a:spcBef>
                <a:spcPts val="1200"/>
              </a:spcBef>
              <a:spcAft>
                <a:spcPts val="800"/>
              </a:spcAft>
            </a:pPr>
            <a:r>
              <a:rPr lang="fr-FR" sz="1200" dirty="0">
                <a:effectLst/>
                <a:latin typeface="Calibri" panose="020F0502020204030204" pitchFamily="34" charset="0"/>
                <a:ea typeface="Calibri" panose="020F0502020204030204" pitchFamily="34" charset="0"/>
                <a:cs typeface="Arial" panose="020B0604020202020204" pitchFamily="34" charset="0"/>
              </a:rPr>
              <a:t>Il est important de mentionner que autres facteurs peuvent également influencer la propagation, et que les restrictions sanitaires et les couvertures vaccinale et l’âge de la population ne sont peut-être pas les seuls facteurs à prendre en compte  pour évaluer complètement les facteurs impliqués dans la propagation du COVID-19.</a:t>
            </a:r>
          </a:p>
          <a:p>
            <a:pPr marL="0" lvl="0" indent="0" algn="l" rtl="0">
              <a:spcBef>
                <a:spcPts val="0"/>
              </a:spcBef>
              <a:spcAft>
                <a:spcPts val="0"/>
              </a:spcAft>
              <a:buNone/>
            </a:pPr>
            <a:endParaRPr dirty="0"/>
          </a:p>
        </p:txBody>
      </p:sp>
      <p:sp>
        <p:nvSpPr>
          <p:cNvPr id="754" name="Google Shape;754;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GB"/>
              <a:t>18</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7" name="Google Shape;80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b="0" i="0" dirty="0">
                <a:solidFill>
                  <a:srgbClr val="374151"/>
                </a:solidFill>
                <a:effectLst/>
                <a:latin typeface="Söhne"/>
              </a:rPr>
              <a:t>Tout d'abord, je vais contextualiser mon projet et présenter ses objectifs. Ensuite, je vais présenter les données que j'ai collectées et explorer le </a:t>
            </a:r>
            <a:r>
              <a:rPr lang="fr-FR" b="0" i="0" dirty="0" err="1">
                <a:solidFill>
                  <a:srgbClr val="374151"/>
                </a:solidFill>
                <a:effectLst/>
                <a:latin typeface="Söhne"/>
              </a:rPr>
              <a:t>framework</a:t>
            </a:r>
            <a:r>
              <a:rPr lang="fr-FR" b="0" i="0" dirty="0">
                <a:solidFill>
                  <a:srgbClr val="374151"/>
                </a:solidFill>
                <a:effectLst/>
                <a:latin typeface="Söhne"/>
              </a:rPr>
              <a:t> proposé pour aborder la problématique. Par la suite, je vais détailler le pipeline des données et présenter les résultats d'analyse. Enfin, je conclurai sur les apports de cette étude et les pistes de réflexion</a:t>
            </a:r>
            <a:endParaRPr dirty="0"/>
          </a:p>
        </p:txBody>
      </p:sp>
      <p:sp>
        <p:nvSpPr>
          <p:cNvPr id="330" name="Google Shape;33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74151"/>
              </a:buClr>
              <a:buSzPts val="1200"/>
              <a:buFont typeface="Arial"/>
              <a:buNone/>
            </a:pPr>
            <a:r>
              <a:rPr lang="en-GB" sz="1200" b="0" i="0" dirty="0">
                <a:solidFill>
                  <a:srgbClr val="374151"/>
                </a:solidFill>
                <a:latin typeface="Arial"/>
                <a:ea typeface="Arial"/>
                <a:cs typeface="Arial"/>
                <a:sym typeface="Arial"/>
              </a:rPr>
              <a:t>La </a:t>
            </a:r>
            <a:r>
              <a:rPr lang="en-GB" sz="1200" b="0" i="0" dirty="0" err="1">
                <a:solidFill>
                  <a:srgbClr val="374151"/>
                </a:solidFill>
                <a:latin typeface="Arial"/>
                <a:ea typeface="Arial"/>
                <a:cs typeface="Arial"/>
                <a:sym typeface="Arial"/>
              </a:rPr>
              <a:t>pandémie</a:t>
            </a:r>
            <a:r>
              <a:rPr lang="en-GB" sz="1200" b="0" i="0" dirty="0">
                <a:solidFill>
                  <a:srgbClr val="374151"/>
                </a:solidFill>
                <a:latin typeface="Arial"/>
                <a:ea typeface="Arial"/>
                <a:cs typeface="Arial"/>
                <a:sym typeface="Arial"/>
              </a:rPr>
              <a:t> de Covid-19 a </a:t>
            </a:r>
            <a:r>
              <a:rPr lang="en-GB" sz="1200" b="0" i="0" dirty="0" err="1">
                <a:solidFill>
                  <a:srgbClr val="374151"/>
                </a:solidFill>
                <a:latin typeface="Arial"/>
                <a:ea typeface="Arial"/>
                <a:cs typeface="Arial"/>
                <a:sym typeface="Arial"/>
              </a:rPr>
              <a:t>été</a:t>
            </a:r>
            <a:r>
              <a:rPr lang="en-GB" sz="1200" b="0" i="0" dirty="0">
                <a:solidFill>
                  <a:srgbClr val="374151"/>
                </a:solidFill>
                <a:latin typeface="Arial"/>
                <a:ea typeface="Arial"/>
                <a:cs typeface="Arial"/>
                <a:sym typeface="Arial"/>
              </a:rPr>
              <a:t> </a:t>
            </a:r>
            <a:r>
              <a:rPr lang="en-GB" sz="1200" b="0" i="0" dirty="0" err="1">
                <a:solidFill>
                  <a:srgbClr val="374151"/>
                </a:solidFill>
                <a:latin typeface="Arial"/>
                <a:ea typeface="Arial"/>
                <a:cs typeface="Arial"/>
                <a:sym typeface="Arial"/>
              </a:rPr>
              <a:t>l'un</a:t>
            </a:r>
            <a:r>
              <a:rPr lang="en-GB" sz="1200" b="0" i="0" dirty="0">
                <a:solidFill>
                  <a:srgbClr val="374151"/>
                </a:solidFill>
                <a:latin typeface="Arial"/>
                <a:ea typeface="Arial"/>
                <a:cs typeface="Arial"/>
                <a:sym typeface="Arial"/>
              </a:rPr>
              <a:t> des </a:t>
            </a:r>
            <a:r>
              <a:rPr lang="en-GB" sz="1200" b="0" i="0" dirty="0" err="1">
                <a:solidFill>
                  <a:srgbClr val="374151"/>
                </a:solidFill>
                <a:latin typeface="Arial"/>
                <a:ea typeface="Arial"/>
                <a:cs typeface="Arial"/>
                <a:sym typeface="Arial"/>
              </a:rPr>
              <a:t>événements</a:t>
            </a:r>
            <a:r>
              <a:rPr lang="en-GB" sz="1200" b="0" i="0" dirty="0">
                <a:solidFill>
                  <a:srgbClr val="374151"/>
                </a:solidFill>
                <a:latin typeface="Arial"/>
                <a:ea typeface="Arial"/>
                <a:cs typeface="Arial"/>
                <a:sym typeface="Arial"/>
              </a:rPr>
              <a:t> à </a:t>
            </a:r>
            <a:r>
              <a:rPr lang="en-GB" sz="1200" b="0" i="0" dirty="0" err="1">
                <a:solidFill>
                  <a:srgbClr val="374151"/>
                </a:solidFill>
                <a:latin typeface="Arial"/>
                <a:ea typeface="Arial"/>
                <a:cs typeface="Arial"/>
                <a:sym typeface="Arial"/>
              </a:rPr>
              <a:t>grande</a:t>
            </a:r>
            <a:r>
              <a:rPr lang="en-GB" sz="1200" b="0" i="0" dirty="0">
                <a:solidFill>
                  <a:srgbClr val="374151"/>
                </a:solidFill>
                <a:latin typeface="Arial"/>
                <a:ea typeface="Arial"/>
                <a:cs typeface="Arial"/>
                <a:sym typeface="Arial"/>
              </a:rPr>
              <a:t> </a:t>
            </a:r>
            <a:r>
              <a:rPr lang="en-GB" sz="1200" b="0" i="0" dirty="0" err="1">
                <a:solidFill>
                  <a:srgbClr val="374151"/>
                </a:solidFill>
                <a:latin typeface="Arial"/>
                <a:ea typeface="Arial"/>
                <a:cs typeface="Arial"/>
                <a:sym typeface="Arial"/>
              </a:rPr>
              <a:t>échelle</a:t>
            </a:r>
            <a:r>
              <a:rPr lang="en-GB" sz="1200" b="0" i="0" dirty="0">
                <a:solidFill>
                  <a:srgbClr val="374151"/>
                </a:solidFill>
                <a:latin typeface="Arial"/>
                <a:ea typeface="Arial"/>
                <a:cs typeface="Arial"/>
                <a:sym typeface="Arial"/>
              </a:rPr>
              <a:t> les plus </a:t>
            </a:r>
            <a:r>
              <a:rPr lang="en-GB" sz="1200" b="0" i="0" dirty="0" err="1">
                <a:solidFill>
                  <a:srgbClr val="374151"/>
                </a:solidFill>
                <a:latin typeface="Arial"/>
                <a:ea typeface="Arial"/>
                <a:cs typeface="Arial"/>
                <a:sym typeface="Arial"/>
              </a:rPr>
              <a:t>difficiles</a:t>
            </a:r>
            <a:r>
              <a:rPr lang="en-GB" sz="1200" b="0" i="0" dirty="0">
                <a:solidFill>
                  <a:srgbClr val="374151"/>
                </a:solidFill>
                <a:latin typeface="Arial"/>
                <a:ea typeface="Arial"/>
                <a:cs typeface="Arial"/>
                <a:sym typeface="Arial"/>
              </a:rPr>
              <a:t> </a:t>
            </a:r>
            <a:r>
              <a:rPr lang="en-GB" sz="1200" b="0" i="0" dirty="0" err="1">
                <a:solidFill>
                  <a:srgbClr val="374151"/>
                </a:solidFill>
                <a:latin typeface="Arial"/>
                <a:ea typeface="Arial"/>
                <a:cs typeface="Arial"/>
                <a:sym typeface="Arial"/>
              </a:rPr>
              <a:t>auxquels</a:t>
            </a:r>
            <a:r>
              <a:rPr lang="en-GB" sz="1200" b="0" i="0" dirty="0">
                <a:solidFill>
                  <a:srgbClr val="374151"/>
                </a:solidFill>
                <a:latin typeface="Arial"/>
                <a:ea typeface="Arial"/>
                <a:cs typeface="Arial"/>
                <a:sym typeface="Arial"/>
              </a:rPr>
              <a:t> le monde ait jamais </a:t>
            </a:r>
            <a:r>
              <a:rPr lang="en-GB" sz="1200" b="0" i="0" dirty="0" err="1">
                <a:solidFill>
                  <a:srgbClr val="374151"/>
                </a:solidFill>
                <a:latin typeface="Arial"/>
                <a:ea typeface="Arial"/>
                <a:cs typeface="Arial"/>
                <a:sym typeface="Arial"/>
              </a:rPr>
              <a:t>été</a:t>
            </a:r>
            <a:r>
              <a:rPr lang="en-GB" sz="1200" b="0" i="0" dirty="0">
                <a:solidFill>
                  <a:srgbClr val="374151"/>
                </a:solidFill>
                <a:latin typeface="Arial"/>
                <a:ea typeface="Arial"/>
                <a:cs typeface="Arial"/>
                <a:sym typeface="Arial"/>
              </a:rPr>
              <a:t> </a:t>
            </a:r>
            <a:r>
              <a:rPr lang="en-GB" sz="1200" b="0" i="0" dirty="0" err="1">
                <a:solidFill>
                  <a:srgbClr val="374151"/>
                </a:solidFill>
                <a:latin typeface="Arial"/>
                <a:ea typeface="Arial"/>
                <a:cs typeface="Arial"/>
                <a:sym typeface="Arial"/>
              </a:rPr>
              <a:t>confronté</a:t>
            </a:r>
            <a:r>
              <a:rPr lang="en-GB" sz="1200" b="0" i="0" dirty="0">
                <a:solidFill>
                  <a:srgbClr val="374151"/>
                </a:solidFill>
                <a:latin typeface="Arial"/>
                <a:ea typeface="Arial"/>
                <a:cs typeface="Arial"/>
                <a:sym typeface="Arial"/>
              </a:rPr>
              <a:t>.</a:t>
            </a:r>
          </a:p>
          <a:p>
            <a:pPr marL="0" marR="0" lvl="0" indent="0" algn="l" rtl="0">
              <a:lnSpc>
                <a:spcPct val="100000"/>
              </a:lnSpc>
              <a:spcBef>
                <a:spcPts val="0"/>
              </a:spcBef>
              <a:spcAft>
                <a:spcPts val="0"/>
              </a:spcAft>
              <a:buClr>
                <a:srgbClr val="374151"/>
              </a:buClr>
              <a:buSzPts val="1200"/>
              <a:buFont typeface="Arial"/>
              <a:buNone/>
            </a:pPr>
            <a:endParaRPr sz="1200" dirty="0"/>
          </a:p>
          <a:p>
            <a:pPr marL="0" lvl="0" indent="0" algn="l" rtl="0">
              <a:spcBef>
                <a:spcPts val="0"/>
              </a:spcBef>
              <a:spcAft>
                <a:spcPts val="0"/>
              </a:spcAft>
              <a:buNone/>
            </a:pPr>
            <a:r>
              <a:rPr lang="en-GB" sz="1200" b="0" i="0" dirty="0">
                <a:solidFill>
                  <a:srgbClr val="374151"/>
                </a:solidFill>
                <a:latin typeface="Arial"/>
                <a:ea typeface="Arial"/>
                <a:cs typeface="Arial"/>
                <a:sym typeface="Arial"/>
              </a:rPr>
              <a:t>Afin de se </a:t>
            </a:r>
            <a:r>
              <a:rPr lang="en-GB" sz="1200" b="0" i="0" dirty="0" err="1">
                <a:solidFill>
                  <a:srgbClr val="374151"/>
                </a:solidFill>
                <a:latin typeface="Arial"/>
                <a:ea typeface="Arial"/>
                <a:cs typeface="Arial"/>
                <a:sym typeface="Arial"/>
              </a:rPr>
              <a:t>préparer</a:t>
            </a:r>
            <a:r>
              <a:rPr lang="en-GB" sz="1200" b="0" i="0" dirty="0">
                <a:solidFill>
                  <a:srgbClr val="374151"/>
                </a:solidFill>
                <a:latin typeface="Arial"/>
                <a:ea typeface="Arial"/>
                <a:cs typeface="Arial"/>
                <a:sym typeface="Arial"/>
              </a:rPr>
              <a:t> </a:t>
            </a:r>
            <a:r>
              <a:rPr lang="en-GB" sz="1200" b="0" i="0" dirty="0" err="1">
                <a:solidFill>
                  <a:srgbClr val="374151"/>
                </a:solidFill>
                <a:latin typeface="Arial"/>
                <a:ea typeface="Arial"/>
                <a:cs typeface="Arial"/>
                <a:sym typeface="Arial"/>
              </a:rPr>
              <a:t>efficacement</a:t>
            </a:r>
            <a:r>
              <a:rPr lang="en-GB" sz="1200" b="0" i="0" dirty="0">
                <a:solidFill>
                  <a:srgbClr val="374151"/>
                </a:solidFill>
                <a:latin typeface="Arial"/>
                <a:ea typeface="Arial"/>
                <a:cs typeface="Arial"/>
                <a:sym typeface="Arial"/>
              </a:rPr>
              <a:t> et </a:t>
            </a:r>
            <a:r>
              <a:rPr lang="en-GB" sz="1200" b="0" i="0" dirty="0" err="1">
                <a:solidFill>
                  <a:srgbClr val="374151"/>
                </a:solidFill>
                <a:latin typeface="Arial"/>
                <a:ea typeface="Arial"/>
                <a:cs typeface="Arial"/>
                <a:sym typeface="Arial"/>
              </a:rPr>
              <a:t>d'anticiper</a:t>
            </a:r>
            <a:r>
              <a:rPr lang="en-GB" sz="1200" b="0" i="0" dirty="0">
                <a:solidFill>
                  <a:srgbClr val="374151"/>
                </a:solidFill>
                <a:latin typeface="Arial"/>
                <a:ea typeface="Arial"/>
                <a:cs typeface="Arial"/>
                <a:sym typeface="Arial"/>
              </a:rPr>
              <a:t> les </a:t>
            </a:r>
            <a:r>
              <a:rPr lang="en-GB" sz="1200" b="0" i="0" dirty="0" err="1">
                <a:solidFill>
                  <a:srgbClr val="374151"/>
                </a:solidFill>
                <a:latin typeface="Arial"/>
                <a:ea typeface="Arial"/>
                <a:cs typeface="Arial"/>
                <a:sym typeface="Arial"/>
              </a:rPr>
              <a:t>éventuelles</a:t>
            </a:r>
            <a:r>
              <a:rPr lang="en-GB" sz="1200" b="0" i="0" dirty="0">
                <a:solidFill>
                  <a:srgbClr val="374151"/>
                </a:solidFill>
                <a:latin typeface="Arial"/>
                <a:ea typeface="Arial"/>
                <a:cs typeface="Arial"/>
                <a:sym typeface="Arial"/>
              </a:rPr>
              <a:t> </a:t>
            </a:r>
            <a:r>
              <a:rPr lang="en-GB" sz="1200" b="0" i="0" dirty="0" err="1">
                <a:solidFill>
                  <a:srgbClr val="374151"/>
                </a:solidFill>
                <a:latin typeface="Arial"/>
                <a:ea typeface="Arial"/>
                <a:cs typeface="Arial"/>
                <a:sym typeface="Arial"/>
              </a:rPr>
              <a:t>pandémies</a:t>
            </a:r>
            <a:r>
              <a:rPr lang="en-GB" sz="1200" b="0" i="0" dirty="0">
                <a:solidFill>
                  <a:srgbClr val="374151"/>
                </a:solidFill>
                <a:latin typeface="Arial"/>
                <a:ea typeface="Arial"/>
                <a:cs typeface="Arial"/>
                <a:sym typeface="Arial"/>
              </a:rPr>
              <a:t> futures, il </a:t>
            </a:r>
            <a:r>
              <a:rPr lang="en-GB" sz="1200" b="0" i="0" dirty="0" err="1">
                <a:solidFill>
                  <a:srgbClr val="374151"/>
                </a:solidFill>
                <a:latin typeface="Arial"/>
                <a:ea typeface="Arial"/>
                <a:cs typeface="Arial"/>
                <a:sym typeface="Arial"/>
              </a:rPr>
              <a:t>est</a:t>
            </a:r>
            <a:r>
              <a:rPr lang="en-GB" sz="1200" b="0" i="0" dirty="0">
                <a:solidFill>
                  <a:srgbClr val="374151"/>
                </a:solidFill>
                <a:latin typeface="Arial"/>
                <a:ea typeface="Arial"/>
                <a:cs typeface="Arial"/>
                <a:sym typeface="Arial"/>
              </a:rPr>
              <a:t> </a:t>
            </a:r>
            <a:r>
              <a:rPr lang="en-GB" sz="1200" b="0" i="0" dirty="0" err="1">
                <a:solidFill>
                  <a:srgbClr val="374151"/>
                </a:solidFill>
                <a:latin typeface="Arial"/>
                <a:ea typeface="Arial"/>
                <a:cs typeface="Arial"/>
                <a:sym typeface="Arial"/>
              </a:rPr>
              <a:t>nécessaire</a:t>
            </a:r>
            <a:r>
              <a:rPr lang="en-GB" sz="1200" b="0" i="0" dirty="0">
                <a:solidFill>
                  <a:srgbClr val="374151"/>
                </a:solidFill>
                <a:latin typeface="Arial"/>
                <a:ea typeface="Arial"/>
                <a:cs typeface="Arial"/>
                <a:sym typeface="Arial"/>
              </a:rPr>
              <a:t> de </a:t>
            </a:r>
            <a:r>
              <a:rPr lang="en-GB" sz="1200" b="0" i="0" dirty="0" err="1">
                <a:solidFill>
                  <a:srgbClr val="374151"/>
                </a:solidFill>
                <a:latin typeface="Arial"/>
                <a:ea typeface="Arial"/>
                <a:cs typeface="Arial"/>
                <a:sym typeface="Arial"/>
              </a:rPr>
              <a:t>réaliser</a:t>
            </a:r>
            <a:r>
              <a:rPr lang="en-GB" sz="1200" b="0" i="0" dirty="0">
                <a:solidFill>
                  <a:srgbClr val="374151"/>
                </a:solidFill>
                <a:latin typeface="Arial"/>
                <a:ea typeface="Arial"/>
                <a:cs typeface="Arial"/>
                <a:sym typeface="Arial"/>
              </a:rPr>
              <a:t> des analyses </a:t>
            </a:r>
            <a:r>
              <a:rPr lang="en-GB" sz="1200" b="0" i="0" dirty="0" err="1">
                <a:solidFill>
                  <a:srgbClr val="374151"/>
                </a:solidFill>
                <a:latin typeface="Arial"/>
                <a:ea typeface="Arial"/>
                <a:cs typeface="Arial"/>
                <a:sym typeface="Arial"/>
              </a:rPr>
              <a:t>en</a:t>
            </a:r>
            <a:r>
              <a:rPr lang="en-GB" sz="1200" b="0" i="0" dirty="0">
                <a:solidFill>
                  <a:srgbClr val="374151"/>
                </a:solidFill>
                <a:latin typeface="Arial"/>
                <a:ea typeface="Arial"/>
                <a:cs typeface="Arial"/>
                <a:sym typeface="Arial"/>
              </a:rPr>
              <a:t> </a:t>
            </a:r>
            <a:r>
              <a:rPr lang="en-GB" sz="1200" b="0" i="0" dirty="0" err="1">
                <a:solidFill>
                  <a:srgbClr val="374151"/>
                </a:solidFill>
                <a:latin typeface="Arial"/>
                <a:ea typeface="Arial"/>
                <a:cs typeface="Arial"/>
                <a:sym typeface="Arial"/>
              </a:rPr>
              <a:t>vue</a:t>
            </a:r>
            <a:r>
              <a:rPr lang="en-GB" sz="1200" b="0" i="0" dirty="0">
                <a:solidFill>
                  <a:srgbClr val="374151"/>
                </a:solidFill>
                <a:latin typeface="Arial"/>
                <a:ea typeface="Arial"/>
                <a:cs typeface="Arial"/>
                <a:sym typeface="Arial"/>
              </a:rPr>
              <a:t> de </a:t>
            </a:r>
            <a:r>
              <a:rPr lang="en-GB" sz="1200" b="0" i="0" dirty="0" err="1">
                <a:solidFill>
                  <a:srgbClr val="374151"/>
                </a:solidFill>
                <a:latin typeface="Arial"/>
                <a:ea typeface="Arial"/>
                <a:cs typeface="Arial"/>
                <a:sym typeface="Arial"/>
              </a:rPr>
              <a:t>mieux</a:t>
            </a:r>
            <a:r>
              <a:rPr lang="en-GB" sz="1200" b="0" i="0" dirty="0">
                <a:solidFill>
                  <a:srgbClr val="374151"/>
                </a:solidFill>
                <a:latin typeface="Arial"/>
                <a:ea typeface="Arial"/>
                <a:cs typeface="Arial"/>
                <a:sym typeface="Arial"/>
              </a:rPr>
              <a:t> </a:t>
            </a:r>
            <a:r>
              <a:rPr lang="en-GB" sz="1200" b="0" i="0" dirty="0" err="1">
                <a:solidFill>
                  <a:srgbClr val="374151"/>
                </a:solidFill>
                <a:latin typeface="Arial"/>
                <a:ea typeface="Arial"/>
                <a:cs typeface="Arial"/>
                <a:sym typeface="Arial"/>
              </a:rPr>
              <a:t>comprendre</a:t>
            </a:r>
            <a:r>
              <a:rPr lang="en-GB" sz="1200" b="0" i="0" dirty="0">
                <a:solidFill>
                  <a:srgbClr val="374151"/>
                </a:solidFill>
                <a:latin typeface="Arial"/>
                <a:ea typeface="Arial"/>
                <a:cs typeface="Arial"/>
                <a:sym typeface="Arial"/>
              </a:rPr>
              <a:t> les impacts de la </a:t>
            </a:r>
            <a:r>
              <a:rPr lang="en-GB" sz="1200" b="0" i="0" dirty="0" err="1">
                <a:solidFill>
                  <a:srgbClr val="374151"/>
                </a:solidFill>
                <a:latin typeface="Arial"/>
                <a:ea typeface="Arial"/>
                <a:cs typeface="Arial"/>
                <a:sym typeface="Arial"/>
              </a:rPr>
              <a:t>pandémie</a:t>
            </a:r>
            <a:r>
              <a:rPr lang="en-GB" sz="1200" b="0" i="0" dirty="0">
                <a:solidFill>
                  <a:srgbClr val="374151"/>
                </a:solidFill>
                <a:latin typeface="Arial"/>
                <a:ea typeface="Arial"/>
                <a:cs typeface="Arial"/>
                <a:sym typeface="Arial"/>
              </a:rPr>
              <a:t>, </a:t>
            </a:r>
            <a:r>
              <a:rPr lang="en-GB" sz="1200" b="0" i="0" dirty="0" err="1">
                <a:solidFill>
                  <a:srgbClr val="374151"/>
                </a:solidFill>
                <a:latin typeface="Arial"/>
                <a:ea typeface="Arial"/>
                <a:cs typeface="Arial"/>
                <a:sym typeface="Arial"/>
              </a:rPr>
              <a:t>d'identifier</a:t>
            </a:r>
            <a:r>
              <a:rPr lang="en-GB" sz="1200" b="0" i="0" dirty="0">
                <a:solidFill>
                  <a:srgbClr val="374151"/>
                </a:solidFill>
                <a:latin typeface="Arial"/>
                <a:ea typeface="Arial"/>
                <a:cs typeface="Arial"/>
                <a:sym typeface="Arial"/>
              </a:rPr>
              <a:t> les </a:t>
            </a:r>
            <a:r>
              <a:rPr lang="en-GB" sz="1200" b="0" i="0" dirty="0" err="1">
                <a:solidFill>
                  <a:srgbClr val="374151"/>
                </a:solidFill>
                <a:latin typeface="Arial"/>
                <a:ea typeface="Arial"/>
                <a:cs typeface="Arial"/>
                <a:sym typeface="Arial"/>
              </a:rPr>
              <a:t>bonnes</a:t>
            </a:r>
            <a:r>
              <a:rPr lang="en-GB" sz="1200" b="0" i="0" dirty="0">
                <a:solidFill>
                  <a:srgbClr val="374151"/>
                </a:solidFill>
                <a:latin typeface="Arial"/>
                <a:ea typeface="Arial"/>
                <a:cs typeface="Arial"/>
                <a:sym typeface="Arial"/>
              </a:rPr>
              <a:t> pratiques et les </a:t>
            </a:r>
            <a:r>
              <a:rPr lang="en-GB" sz="1200" b="0" i="0" dirty="0" err="1">
                <a:solidFill>
                  <a:srgbClr val="374151"/>
                </a:solidFill>
                <a:latin typeface="Arial"/>
                <a:ea typeface="Arial"/>
                <a:cs typeface="Arial"/>
                <a:sym typeface="Arial"/>
              </a:rPr>
              <a:t>leçons</a:t>
            </a:r>
            <a:r>
              <a:rPr lang="en-GB" sz="1200" b="0" i="0" dirty="0">
                <a:solidFill>
                  <a:srgbClr val="374151"/>
                </a:solidFill>
                <a:latin typeface="Arial"/>
                <a:ea typeface="Arial"/>
                <a:cs typeface="Arial"/>
                <a:sym typeface="Arial"/>
              </a:rPr>
              <a:t> apprises,  Afin de </a:t>
            </a:r>
            <a:r>
              <a:rPr lang="en-GB" sz="1200" b="0" i="0" dirty="0" err="1">
                <a:solidFill>
                  <a:srgbClr val="374151"/>
                </a:solidFill>
                <a:latin typeface="Arial"/>
                <a:ea typeface="Arial"/>
                <a:cs typeface="Arial"/>
                <a:sym typeface="Arial"/>
              </a:rPr>
              <a:t>mettre</a:t>
            </a:r>
            <a:r>
              <a:rPr lang="en-GB" sz="1200" b="0" i="0" dirty="0">
                <a:solidFill>
                  <a:srgbClr val="374151"/>
                </a:solidFill>
                <a:latin typeface="Arial"/>
                <a:ea typeface="Arial"/>
                <a:cs typeface="Arial"/>
                <a:sym typeface="Arial"/>
              </a:rPr>
              <a:t> </a:t>
            </a:r>
            <a:r>
              <a:rPr lang="en-GB" sz="1200" b="0" i="0" dirty="0" err="1">
                <a:solidFill>
                  <a:srgbClr val="374151"/>
                </a:solidFill>
                <a:latin typeface="Arial"/>
                <a:ea typeface="Arial"/>
                <a:cs typeface="Arial"/>
                <a:sym typeface="Arial"/>
              </a:rPr>
              <a:t>en</a:t>
            </a:r>
            <a:r>
              <a:rPr lang="en-GB" sz="1200" b="0" i="0" dirty="0">
                <a:solidFill>
                  <a:srgbClr val="374151"/>
                </a:solidFill>
                <a:latin typeface="Arial"/>
                <a:ea typeface="Arial"/>
                <a:cs typeface="Arial"/>
                <a:sym typeface="Arial"/>
              </a:rPr>
              <a:t> place des </a:t>
            </a:r>
            <a:r>
              <a:rPr lang="en-GB" sz="1200" b="0" i="0" dirty="0" err="1">
                <a:solidFill>
                  <a:srgbClr val="374151"/>
                </a:solidFill>
                <a:latin typeface="Arial"/>
                <a:ea typeface="Arial"/>
                <a:cs typeface="Arial"/>
                <a:sym typeface="Arial"/>
              </a:rPr>
              <a:t>mesures</a:t>
            </a:r>
            <a:r>
              <a:rPr lang="en-GB" sz="1200" b="0" i="0" dirty="0">
                <a:solidFill>
                  <a:srgbClr val="374151"/>
                </a:solidFill>
                <a:latin typeface="Arial"/>
                <a:ea typeface="Arial"/>
                <a:cs typeface="Arial"/>
                <a:sym typeface="Arial"/>
              </a:rPr>
              <a:t> de </a:t>
            </a:r>
            <a:r>
              <a:rPr lang="en-GB" sz="1200" b="0" i="0" dirty="0" err="1">
                <a:solidFill>
                  <a:srgbClr val="374151"/>
                </a:solidFill>
                <a:latin typeface="Arial"/>
                <a:ea typeface="Arial"/>
                <a:cs typeface="Arial"/>
                <a:sym typeface="Arial"/>
              </a:rPr>
              <a:t>prévention</a:t>
            </a:r>
            <a:r>
              <a:rPr lang="en-GB" sz="1200" b="0" i="0" dirty="0">
                <a:solidFill>
                  <a:srgbClr val="374151"/>
                </a:solidFill>
                <a:latin typeface="Arial"/>
                <a:ea typeface="Arial"/>
                <a:cs typeface="Arial"/>
                <a:sym typeface="Arial"/>
              </a:rPr>
              <a:t> et </a:t>
            </a:r>
            <a:r>
              <a:rPr lang="en-GB" sz="1200" b="0" i="0" dirty="0" err="1">
                <a:solidFill>
                  <a:srgbClr val="374151"/>
                </a:solidFill>
                <a:latin typeface="Arial"/>
                <a:ea typeface="Arial"/>
                <a:cs typeface="Arial"/>
                <a:sym typeface="Arial"/>
              </a:rPr>
              <a:t>d'intervention</a:t>
            </a:r>
            <a:r>
              <a:rPr lang="en-GB" sz="1200" b="0" i="0" dirty="0">
                <a:solidFill>
                  <a:srgbClr val="374151"/>
                </a:solidFill>
                <a:latin typeface="Arial"/>
                <a:ea typeface="Arial"/>
                <a:cs typeface="Arial"/>
                <a:sym typeface="Arial"/>
              </a:rPr>
              <a:t> plus </a:t>
            </a:r>
            <a:r>
              <a:rPr lang="en-GB" sz="1200" b="0" i="0" dirty="0" err="1">
                <a:solidFill>
                  <a:srgbClr val="374151"/>
                </a:solidFill>
                <a:latin typeface="Arial"/>
                <a:ea typeface="Arial"/>
                <a:cs typeface="Arial"/>
                <a:sym typeface="Arial"/>
              </a:rPr>
              <a:t>efficaces</a:t>
            </a:r>
            <a:r>
              <a:rPr lang="en-GB" sz="1200" b="0" i="0" dirty="0">
                <a:solidFill>
                  <a:srgbClr val="374151"/>
                </a:solidFill>
                <a:latin typeface="Arial"/>
                <a:ea typeface="Arial"/>
                <a:cs typeface="Arial"/>
                <a:sym typeface="Arial"/>
              </a:rPr>
              <a:t> </a:t>
            </a:r>
            <a:r>
              <a:rPr lang="en-GB" sz="1200" b="0" i="0" dirty="0" err="1">
                <a:solidFill>
                  <a:srgbClr val="374151"/>
                </a:solidFill>
                <a:latin typeface="Arial"/>
                <a:ea typeface="Arial"/>
                <a:cs typeface="Arial"/>
                <a:sym typeface="Arial"/>
              </a:rPr>
              <a:t>en</a:t>
            </a:r>
            <a:r>
              <a:rPr lang="en-GB" sz="1200" b="0" i="0" dirty="0">
                <a:solidFill>
                  <a:srgbClr val="374151"/>
                </a:solidFill>
                <a:latin typeface="Arial"/>
                <a:ea typeface="Arial"/>
                <a:cs typeface="Arial"/>
                <a:sym typeface="Arial"/>
              </a:rPr>
              <a:t> </a:t>
            </a:r>
            <a:r>
              <a:rPr lang="en-GB" sz="1200" b="0" i="0" dirty="0" err="1">
                <a:solidFill>
                  <a:srgbClr val="374151"/>
                </a:solidFill>
                <a:latin typeface="Arial"/>
                <a:ea typeface="Arial"/>
                <a:cs typeface="Arial"/>
                <a:sym typeface="Arial"/>
              </a:rPr>
              <a:t>cas</a:t>
            </a:r>
            <a:r>
              <a:rPr lang="en-GB" sz="1200" b="0" i="0" dirty="0">
                <a:solidFill>
                  <a:srgbClr val="374151"/>
                </a:solidFill>
                <a:latin typeface="Arial"/>
                <a:ea typeface="Arial"/>
                <a:cs typeface="Arial"/>
                <a:sym typeface="Arial"/>
              </a:rPr>
              <a:t> de nouvelle crise sanitaire.</a:t>
            </a:r>
          </a:p>
          <a:p>
            <a:pPr marL="0" lvl="0" indent="0" algn="l" rtl="0">
              <a:spcBef>
                <a:spcPts val="0"/>
              </a:spcBef>
              <a:spcAft>
                <a:spcPts val="0"/>
              </a:spcAft>
              <a:buNone/>
            </a:pPr>
            <a:endParaRPr dirty="0"/>
          </a:p>
          <a:p>
            <a:pPr marL="0" marR="0" lvl="0" indent="0" algn="l" rtl="0">
              <a:lnSpc>
                <a:spcPct val="100000"/>
              </a:lnSpc>
              <a:spcBef>
                <a:spcPts val="0"/>
              </a:spcBef>
              <a:spcAft>
                <a:spcPts val="0"/>
              </a:spcAft>
              <a:buClr>
                <a:schemeClr val="dk1"/>
              </a:buClr>
              <a:buSzPts val="1050"/>
              <a:buFont typeface="Calibri"/>
              <a:buNone/>
            </a:pPr>
            <a:r>
              <a:rPr lang="en-GB" sz="1050" dirty="0"/>
              <a:t>Pour se faire, on a </a:t>
            </a:r>
            <a:r>
              <a:rPr lang="en-GB" sz="1050" dirty="0" err="1"/>
              <a:t>intêret</a:t>
            </a:r>
            <a:r>
              <a:rPr lang="en-GB" sz="1050" dirty="0"/>
              <a:t> à </a:t>
            </a:r>
            <a:r>
              <a:rPr lang="en-GB" sz="1050" dirty="0" err="1"/>
              <a:t>etudier</a:t>
            </a:r>
            <a:r>
              <a:rPr lang="en-GB" sz="1050" dirty="0"/>
              <a:t> la propagation du covid-19 à </a:t>
            </a:r>
            <a:r>
              <a:rPr lang="en-GB" sz="1050" dirty="0" err="1"/>
              <a:t>plusieurs</a:t>
            </a:r>
            <a:r>
              <a:rPr lang="en-GB" sz="1050" dirty="0"/>
              <a:t> echelle; Mondiale, </a:t>
            </a:r>
            <a:r>
              <a:rPr lang="en-GB" sz="1050" dirty="0" err="1"/>
              <a:t>nationale</a:t>
            </a:r>
            <a:r>
              <a:rPr lang="en-GB" sz="1050" dirty="0"/>
              <a:t>, </a:t>
            </a:r>
            <a:r>
              <a:rPr lang="en-GB" sz="1050" dirty="0" err="1"/>
              <a:t>régionale</a:t>
            </a:r>
            <a:r>
              <a:rPr lang="en-GB" sz="1050" dirty="0"/>
              <a:t> et </a:t>
            </a:r>
            <a:r>
              <a:rPr lang="en-GB" sz="1050" dirty="0" err="1"/>
              <a:t>même</a:t>
            </a:r>
            <a:r>
              <a:rPr lang="en-GB" sz="1050" dirty="0"/>
              <a:t> </a:t>
            </a:r>
            <a:r>
              <a:rPr lang="en-GB" sz="1050" dirty="0" err="1"/>
              <a:t>dépatementale</a:t>
            </a:r>
            <a:r>
              <a:rPr lang="en-GB" sz="1050" dirty="0"/>
              <a:t>. </a:t>
            </a:r>
            <a:r>
              <a:rPr lang="en-GB" sz="1050" dirty="0" err="1"/>
              <a:t>En</a:t>
            </a:r>
            <a:r>
              <a:rPr lang="en-GB" sz="1050" dirty="0"/>
              <a:t> des </a:t>
            </a:r>
            <a:r>
              <a:rPr lang="en-GB" sz="1050" dirty="0" err="1"/>
              <a:t>différents</a:t>
            </a:r>
            <a:r>
              <a:rPr lang="en-GB" sz="1050" dirty="0"/>
              <a:t> moments </a:t>
            </a:r>
            <a:r>
              <a:rPr lang="en-GB" sz="1050" dirty="0" err="1"/>
              <a:t>clé</a:t>
            </a:r>
            <a:r>
              <a:rPr lang="en-GB" sz="1050" dirty="0"/>
              <a:t> nous </a:t>
            </a:r>
            <a:r>
              <a:rPr lang="en-GB" sz="1050" dirty="0" err="1"/>
              <a:t>permettant</a:t>
            </a:r>
            <a:r>
              <a:rPr lang="en-GB" sz="1050" dirty="0"/>
              <a:t>  d’ </a:t>
            </a:r>
            <a:r>
              <a:rPr lang="en-GB" sz="1050" dirty="0" err="1"/>
              <a:t>évaluer</a:t>
            </a:r>
            <a:r>
              <a:rPr lang="en-GB" sz="1050" dirty="0"/>
              <a:t> </a:t>
            </a:r>
            <a:r>
              <a:rPr lang="en-GB" sz="1050" dirty="0" err="1"/>
              <a:t>l’impact</a:t>
            </a:r>
            <a:r>
              <a:rPr lang="en-GB" sz="1050" dirty="0"/>
              <a:t> de </a:t>
            </a:r>
            <a:r>
              <a:rPr lang="en-GB" sz="1050" dirty="0" err="1"/>
              <a:t>plusieurs</a:t>
            </a:r>
            <a:r>
              <a:rPr lang="en-GB" sz="1050" dirty="0"/>
              <a:t> </a:t>
            </a:r>
            <a:r>
              <a:rPr lang="en-GB" sz="1050" dirty="0" err="1"/>
              <a:t>facteurs</a:t>
            </a:r>
            <a:r>
              <a:rPr lang="en-GB" sz="1050" dirty="0"/>
              <a:t>.</a:t>
            </a:r>
            <a:endParaRPr dirty="0"/>
          </a:p>
          <a:p>
            <a:pPr marL="0" lvl="0" indent="0" algn="l" rtl="0">
              <a:spcBef>
                <a:spcPts val="0"/>
              </a:spcBef>
              <a:spcAft>
                <a:spcPts val="0"/>
              </a:spcAft>
              <a:buNone/>
            </a:pPr>
            <a:endParaRPr sz="1050" dirty="0"/>
          </a:p>
          <a:p>
            <a:pPr marL="0" marR="0" lvl="0" indent="0" algn="l" rtl="0">
              <a:lnSpc>
                <a:spcPct val="100000"/>
              </a:lnSpc>
              <a:spcBef>
                <a:spcPts val="0"/>
              </a:spcBef>
              <a:spcAft>
                <a:spcPts val="0"/>
              </a:spcAft>
              <a:buClr>
                <a:schemeClr val="dk1"/>
              </a:buClr>
              <a:buSzPts val="1200"/>
              <a:buFont typeface="Calibri"/>
              <a:buNone/>
            </a:pPr>
            <a:endParaRPr sz="1200" b="0" i="0" dirty="0">
              <a:solidFill>
                <a:srgbClr val="374151"/>
              </a:solidFill>
              <a:latin typeface="Arial"/>
              <a:ea typeface="Arial"/>
              <a:cs typeface="Arial"/>
              <a:sym typeface="Arial"/>
            </a:endParaRPr>
          </a:p>
          <a:p>
            <a:pPr marL="0" lvl="0" indent="0" algn="l" rtl="0">
              <a:spcBef>
                <a:spcPts val="0"/>
              </a:spcBef>
              <a:spcAft>
                <a:spcPts val="0"/>
              </a:spcAft>
              <a:buNone/>
            </a:pPr>
            <a:r>
              <a:rPr lang="en-GB" sz="1200" b="0" i="0" dirty="0">
                <a:solidFill>
                  <a:srgbClr val="374151"/>
                </a:solidFill>
                <a:latin typeface="Arial"/>
                <a:ea typeface="Arial"/>
                <a:cs typeface="Arial"/>
                <a:sym typeface="Arial"/>
              </a:rPr>
              <a:t> </a:t>
            </a:r>
            <a:endParaRPr dirty="0"/>
          </a:p>
          <a:p>
            <a:pPr marL="0" lvl="0" indent="0" algn="l" rtl="0">
              <a:spcBef>
                <a:spcPts val="0"/>
              </a:spcBef>
              <a:spcAft>
                <a:spcPts val="0"/>
              </a:spcAft>
              <a:buNone/>
            </a:pPr>
            <a:endParaRPr dirty="0"/>
          </a:p>
        </p:txBody>
      </p:sp>
      <p:sp>
        <p:nvSpPr>
          <p:cNvPr id="370" name="Google Shape;370;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GB"/>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9" name="Google Shape;38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lgn="l"/>
            <a:r>
              <a:rPr lang="fr-FR" sz="2400" b="0" i="0" dirty="0">
                <a:solidFill>
                  <a:srgbClr val="374151"/>
                </a:solidFill>
                <a:effectLst/>
                <a:latin typeface="Söhne"/>
              </a:rPr>
              <a:t>Afin de travailler de manière active sur ces questions en collaboration avec d'autres personnes ou équipes, il est essentiel de disposer d'un accès approprié aux données nécessaires. Par conséquent, la première problématique à résoudre consiste à déterminer si nous avons accès aux données pertinentes pour mener à bien ces analyses.</a:t>
            </a:r>
          </a:p>
          <a:p>
            <a:pPr algn="l"/>
            <a:endParaRPr lang="fr-FR" sz="2400" b="0" i="0" dirty="0">
              <a:solidFill>
                <a:srgbClr val="374151"/>
              </a:solidFill>
              <a:effectLst/>
              <a:latin typeface="Söhne"/>
            </a:endParaRPr>
          </a:p>
          <a:p>
            <a:pPr algn="l"/>
            <a:r>
              <a:rPr lang="fr-FR" sz="2400" b="0" i="0" dirty="0">
                <a:solidFill>
                  <a:srgbClr val="374151"/>
                </a:solidFill>
                <a:effectLst/>
                <a:latin typeface="Söhne"/>
              </a:rPr>
              <a:t>Notre analyse se concentre sur la propagation du Covid-19 en France à l'échelle départementale, en examinant les disparités potentielles de propagation et en évaluant l'impact des campagnes de vaccination, des restrictions sanitaires et des caractéristiques de la population sur ces disparités.</a:t>
            </a:r>
          </a:p>
          <a:p>
            <a:pPr algn="l"/>
            <a:endParaRPr lang="fr-FR" sz="2400" b="0" i="0" dirty="0">
              <a:solidFill>
                <a:srgbClr val="374151"/>
              </a:solidFill>
              <a:effectLst/>
              <a:latin typeface="Söhne"/>
            </a:endParaRPr>
          </a:p>
          <a:p>
            <a:pPr algn="l"/>
            <a:r>
              <a:rPr lang="fr-FR" sz="2400" b="0" i="0" dirty="0">
                <a:solidFill>
                  <a:srgbClr val="374151"/>
                </a:solidFill>
                <a:effectLst/>
                <a:latin typeface="Söhne"/>
              </a:rPr>
              <a:t>Cette analyse est essentielle pour comprendre les facteurs qui influencent la propagation de manière à mieux cibler les mesures et actions en fonction des spécificités de chaque département.</a:t>
            </a:r>
          </a:p>
          <a:p>
            <a:pPr marL="0" lvl="0" indent="0" algn="l" rtl="0">
              <a:spcBef>
                <a:spcPts val="0"/>
              </a:spcBef>
              <a:spcAft>
                <a:spcPts val="0"/>
              </a:spcAft>
              <a:buNone/>
            </a:pPr>
            <a:endParaRPr dirty="0"/>
          </a:p>
        </p:txBody>
      </p:sp>
      <p:sp>
        <p:nvSpPr>
          <p:cNvPr id="390" name="Google Shape;390;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GB"/>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800" dirty="0">
                <a:effectLst/>
                <a:latin typeface="Calibri" panose="020F0502020204030204" pitchFamily="34" charset="0"/>
                <a:ea typeface="Calibri" panose="020F0502020204030204" pitchFamily="34" charset="0"/>
                <a:cs typeface="Arial" panose="020B0604020202020204" pitchFamily="34" charset="0"/>
              </a:rPr>
              <a:t>Les données utilisées pour cette </a:t>
            </a:r>
            <a:r>
              <a:rPr lang="fr-FR" sz="1800" dirty="0" err="1">
                <a:effectLst/>
                <a:latin typeface="Calibri" panose="020F0502020204030204" pitchFamily="34" charset="0"/>
                <a:ea typeface="Calibri" panose="020F0502020204030204" pitchFamily="34" charset="0"/>
                <a:cs typeface="Arial" panose="020B0604020202020204" pitchFamily="34" charset="0"/>
              </a:rPr>
              <a:t>etude</a:t>
            </a:r>
            <a:r>
              <a:rPr lang="fr-FR" sz="1800" dirty="0">
                <a:effectLst/>
                <a:latin typeface="Calibri" panose="020F0502020204030204" pitchFamily="34" charset="0"/>
                <a:ea typeface="Calibri" panose="020F0502020204030204" pitchFamily="34" charset="0"/>
                <a:cs typeface="Arial" panose="020B0604020202020204" pitchFamily="34" charset="0"/>
              </a:rPr>
              <a:t> ont été principalement récolté auprès de 4 producteurs, 3 rendu disponible sur différents sites </a:t>
            </a:r>
            <a:r>
              <a:rPr lang="fr-FR" sz="1800" dirty="0" err="1">
                <a:effectLst/>
                <a:latin typeface="Calibri" panose="020F0502020204030204" pitchFamily="34" charset="0"/>
                <a:ea typeface="Calibri" panose="020F0502020204030204" pitchFamily="34" charset="0"/>
                <a:cs typeface="Arial" panose="020B0604020202020204" pitchFamily="34" charset="0"/>
              </a:rPr>
              <a:t>internets</a:t>
            </a:r>
            <a:r>
              <a:rPr lang="fr-FR" sz="1800" dirty="0">
                <a:effectLst/>
                <a:latin typeface="Calibri" panose="020F0502020204030204" pitchFamily="34" charset="0"/>
                <a:ea typeface="Calibri" panose="020F0502020204030204" pitchFamily="34" charset="0"/>
                <a:cs typeface="Arial" panose="020B0604020202020204" pitchFamily="34" charset="0"/>
              </a:rPr>
              <a:t> et Un complément des donné a été récolté par le biais de web </a:t>
            </a:r>
            <a:r>
              <a:rPr lang="fr-FR" sz="1800" dirty="0" err="1">
                <a:effectLst/>
                <a:latin typeface="Calibri" panose="020F0502020204030204" pitchFamily="34" charset="0"/>
                <a:ea typeface="Calibri" panose="020F0502020204030204" pitchFamily="34" charset="0"/>
                <a:cs typeface="Arial" panose="020B0604020202020204" pitchFamily="34" charset="0"/>
              </a:rPr>
              <a:t>scrapping</a:t>
            </a:r>
            <a:r>
              <a:rPr lang="fr-FR" sz="1800" dirty="0">
                <a:effectLst/>
                <a:latin typeface="Calibri" panose="020F0502020204030204" pitchFamily="34" charset="0"/>
                <a:ea typeface="Calibri" panose="020F050202020403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2800" b="0" i="0" dirty="0">
                <a:solidFill>
                  <a:srgbClr val="374151"/>
                </a:solidFill>
                <a:effectLst/>
                <a:latin typeface="Söhne"/>
              </a:rPr>
              <a:t>La première source de données concerne la propagation du Covid-19 et comprend principalement des indicateurs de propagation. Cette source est produite par le ministère des Solidarités et de la Santé et a été téléchargée à partir du site data.gouv.fr. ces données sont collectées quotidiennement pour chaque département.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sz="2800" b="0" i="0" dirty="0">
              <a:solidFill>
                <a:srgbClr val="374151"/>
              </a:solidFill>
              <a:effectLst/>
              <a:latin typeface="Söhne"/>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800" b="0" i="0" dirty="0">
                <a:solidFill>
                  <a:srgbClr val="374151"/>
                </a:solidFill>
                <a:effectLst/>
                <a:latin typeface="Söhne"/>
              </a:rPr>
              <a:t>La deuxième source concerne la couverture vaccinale du Covid-19. produite par la santé publique de France, également téléchargée à partir du site data.gouv.fr et collectées quotidiennement pour chaque département.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800" b="0" i="0" dirty="0">
                <a:solidFill>
                  <a:srgbClr val="374151"/>
                </a:solidFill>
                <a:effectLst/>
                <a:latin typeface="Söhne"/>
                <a:sym typeface="Wingdings" panose="05000000000000000000" pitchFamily="2" charset="2"/>
              </a:rPr>
              <a:t> Ce qui donne lieu </a:t>
            </a:r>
            <a:r>
              <a:rPr lang="fr-FR" sz="2800" b="0" i="0" dirty="0">
                <a:solidFill>
                  <a:srgbClr val="374151"/>
                </a:solidFill>
                <a:effectLst/>
                <a:latin typeface="Söhne"/>
              </a:rPr>
              <a:t>à la génération de quantités massives de données, qui sont également sujettes à des erreurs car elles sont collectées de multiples manières, notamment par les médecins, les infirmiers et différents sites. </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800" dirty="0">
                <a:effectLst/>
                <a:latin typeface="Calibri" panose="020F0502020204030204" pitchFamily="34" charset="0"/>
                <a:ea typeface="Calibri" panose="020F0502020204030204" pitchFamily="34" charset="0"/>
                <a:cs typeface="Arial" panose="020B0604020202020204" pitchFamily="34" charset="0"/>
              </a:rPr>
              <a:t>Nous avons basé notre </a:t>
            </a:r>
            <a:r>
              <a:rPr lang="fr-FR" sz="1800" dirty="0" err="1">
                <a:effectLst/>
                <a:latin typeface="Calibri" panose="020F0502020204030204" pitchFamily="34" charset="0"/>
                <a:ea typeface="Calibri" panose="020F0502020204030204" pitchFamily="34" charset="0"/>
                <a:cs typeface="Arial" panose="020B0604020202020204" pitchFamily="34" charset="0"/>
              </a:rPr>
              <a:t>etude</a:t>
            </a:r>
            <a:r>
              <a:rPr lang="fr-FR" sz="1800" dirty="0">
                <a:effectLst/>
                <a:latin typeface="Calibri" panose="020F0502020204030204" pitchFamily="34" charset="0"/>
                <a:ea typeface="Calibri" panose="020F0502020204030204" pitchFamily="34" charset="0"/>
                <a:cs typeface="Arial" panose="020B0604020202020204" pitchFamily="34" charset="0"/>
              </a:rPr>
              <a:t> sur les données démographiques fournies par l'INSEE en 2021 par département , c'est pourquoi </a:t>
            </a:r>
            <a:r>
              <a:rPr lang="fr-FR" sz="1800" dirty="0" err="1">
                <a:effectLst/>
                <a:latin typeface="Calibri" panose="020F0502020204030204" pitchFamily="34" charset="0"/>
                <a:ea typeface="Calibri" panose="020F0502020204030204" pitchFamily="34" charset="0"/>
                <a:cs typeface="Arial" panose="020B0604020202020204" pitchFamily="34" charset="0"/>
              </a:rPr>
              <a:t>plutard</a:t>
            </a:r>
            <a:r>
              <a:rPr lang="fr-FR" sz="1800" dirty="0">
                <a:effectLst/>
                <a:latin typeface="Calibri" panose="020F0502020204030204" pitchFamily="34" charset="0"/>
                <a:ea typeface="Calibri" panose="020F0502020204030204" pitchFamily="34" charset="0"/>
                <a:cs typeface="Arial" panose="020B0604020202020204" pitchFamily="34" charset="0"/>
              </a:rPr>
              <a:t> nous ne considérons que les données de cette année pour notre étude.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2800" b="0" i="0" dirty="0">
                <a:solidFill>
                  <a:srgbClr val="374151"/>
                </a:solidFill>
                <a:effectLst/>
                <a:latin typeface="Söhne"/>
              </a:rPr>
              <a:t>Les informations précises sur les mesures de restrictions sanitaires appliquées ont été extraites du site gouvernemental nord.gouv.fr, en particulier de la date du 19 mars qui correspond à l'application de certaines restrictions pour plusieurs départements.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sz="2800" b="0" i="0" dirty="0">
              <a:solidFill>
                <a:srgbClr val="374151"/>
              </a:solidFill>
              <a:effectLst/>
              <a:latin typeface="Söhne"/>
              <a:ea typeface="Calibri" panose="020F0502020204030204" pitchFamily="34" charset="0"/>
              <a:cs typeface="Arial" panose="020B0604020202020204" pitchFamily="34" charset="0"/>
            </a:endParaRPr>
          </a:p>
          <a:p>
            <a:pPr marL="0" lvl="0" indent="0" algn="l" rtl="0">
              <a:spcBef>
                <a:spcPts val="0"/>
              </a:spcBef>
              <a:spcAft>
                <a:spcPts val="0"/>
              </a:spcAft>
              <a:buNone/>
            </a:pPr>
            <a:r>
              <a:rPr lang="fr-FR" b="0" i="0" dirty="0">
                <a:solidFill>
                  <a:srgbClr val="374151"/>
                </a:solidFill>
                <a:effectLst/>
                <a:latin typeface="Söhne"/>
              </a:rPr>
              <a:t>Même si nos données ont été mises en format CSV, il est important de noter que d'autres formats et structures peuvent se présenter dans des études similaires, surtout étant donné que les données sont produites par plusieurs producteurs. </a:t>
            </a:r>
            <a:endParaRPr dirty="0"/>
          </a:p>
        </p:txBody>
      </p:sp>
      <p:sp>
        <p:nvSpPr>
          <p:cNvPr id="424" name="Google Shape;424;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GB"/>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1" name="Google Shape;441;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dirty="0"/>
          </a:p>
          <a:p>
            <a:pPr marL="0" lvl="0" indent="0" algn="l" rtl="0">
              <a:spcBef>
                <a:spcPts val="0"/>
              </a:spcBef>
              <a:spcAft>
                <a:spcPts val="0"/>
              </a:spcAft>
              <a:buClr>
                <a:schemeClr val="dk1"/>
              </a:buClr>
              <a:buSzPts val="1200"/>
              <a:buFont typeface="Calibri"/>
              <a:buNone/>
            </a:pPr>
            <a:r>
              <a:rPr lang="fr-FR" b="0" i="0" dirty="0">
                <a:solidFill>
                  <a:srgbClr val="374151"/>
                </a:solidFill>
                <a:effectLst/>
                <a:latin typeface="Söhne"/>
              </a:rPr>
              <a:t>Afin de prévenir les problèmes liés au traitement de données massives, à leur véracité et leur variété, nous avons choisi d'utiliser le </a:t>
            </a:r>
            <a:r>
              <a:rPr lang="fr-FR" b="0" i="0" dirty="0" err="1">
                <a:solidFill>
                  <a:srgbClr val="374151"/>
                </a:solidFill>
                <a:effectLst/>
                <a:latin typeface="Söhne"/>
              </a:rPr>
              <a:t>framework</a:t>
            </a:r>
            <a:r>
              <a:rPr lang="fr-FR" b="0" i="0" dirty="0">
                <a:solidFill>
                  <a:srgbClr val="374151"/>
                </a:solidFill>
                <a:effectLst/>
                <a:latin typeface="Söhne"/>
              </a:rPr>
              <a:t> Big data.</a:t>
            </a:r>
          </a:p>
          <a:p>
            <a:pPr marL="0" lvl="0" indent="0" algn="l" rtl="0">
              <a:spcBef>
                <a:spcPts val="0"/>
              </a:spcBef>
              <a:spcAft>
                <a:spcPts val="0"/>
              </a:spcAft>
              <a:buClr>
                <a:schemeClr val="dk1"/>
              </a:buClr>
              <a:buSzPts val="1200"/>
              <a:buFont typeface="Calibri"/>
              <a:buNone/>
            </a:pPr>
            <a:r>
              <a:rPr lang="fr-FR" b="0" i="0" dirty="0">
                <a:solidFill>
                  <a:srgbClr val="374151"/>
                </a:solidFill>
                <a:effectLst/>
                <a:latin typeface="Söhne"/>
              </a:rPr>
              <a:t>Un choix entre Apache Spark et </a:t>
            </a:r>
            <a:r>
              <a:rPr lang="fr-FR" b="0" i="0" dirty="0" err="1">
                <a:solidFill>
                  <a:srgbClr val="374151"/>
                </a:solidFill>
                <a:effectLst/>
                <a:latin typeface="Söhne"/>
              </a:rPr>
              <a:t>hadoop</a:t>
            </a:r>
            <a:r>
              <a:rPr lang="fr-FR" b="0" i="0" dirty="0">
                <a:solidFill>
                  <a:srgbClr val="374151"/>
                </a:solidFill>
                <a:effectLst/>
                <a:latin typeface="Söhne"/>
              </a:rPr>
              <a:t> était  à faire..</a:t>
            </a:r>
          </a:p>
          <a:p>
            <a:pPr marL="0" lvl="0" indent="0" algn="l" rtl="0">
              <a:spcBef>
                <a:spcPts val="0"/>
              </a:spcBef>
              <a:spcAft>
                <a:spcPts val="0"/>
              </a:spcAft>
              <a:buClr>
                <a:schemeClr val="dk1"/>
              </a:buClr>
              <a:buSzPts val="1200"/>
              <a:buFont typeface="Calibri"/>
              <a:buNone/>
            </a:pPr>
            <a:r>
              <a:rPr lang="fr-FR" b="0" i="0" dirty="0">
                <a:solidFill>
                  <a:srgbClr val="374151"/>
                </a:solidFill>
                <a:effectLst/>
                <a:latin typeface="Söhne"/>
              </a:rPr>
              <a:t>Et Voici quelques raisons pour lesquelles j'ai finalement opté pour apache </a:t>
            </a:r>
            <a:r>
              <a:rPr lang="fr-FR" b="0" i="0" dirty="0" err="1">
                <a:solidFill>
                  <a:srgbClr val="374151"/>
                </a:solidFill>
                <a:effectLst/>
                <a:latin typeface="Söhne"/>
              </a:rPr>
              <a:t>spark</a:t>
            </a:r>
            <a:r>
              <a:rPr lang="fr-FR" b="0" i="0" dirty="0">
                <a:solidFill>
                  <a:srgbClr val="374151"/>
                </a:solidFill>
                <a:effectLst/>
                <a:latin typeface="Söhne"/>
              </a:rPr>
              <a:t>:</a:t>
            </a:r>
          </a:p>
          <a:p>
            <a:pPr marL="0" lvl="0" indent="0" algn="l" rtl="0">
              <a:spcBef>
                <a:spcPts val="0"/>
              </a:spcBef>
              <a:spcAft>
                <a:spcPts val="0"/>
              </a:spcAft>
              <a:buClr>
                <a:schemeClr val="dk1"/>
              </a:buClr>
              <a:buSzPts val="1200"/>
              <a:buFont typeface="Calibri"/>
              <a:buNone/>
            </a:pPr>
            <a:endParaRPr lang="fr-FR" b="0" i="0" dirty="0">
              <a:solidFill>
                <a:srgbClr val="374151"/>
              </a:solidFill>
              <a:effectLst/>
              <a:latin typeface="Söhne"/>
            </a:endParaRPr>
          </a:p>
          <a:p>
            <a:pPr marL="0" lvl="0" indent="0" algn="l" rtl="0">
              <a:spcBef>
                <a:spcPts val="0"/>
              </a:spcBef>
              <a:spcAft>
                <a:spcPts val="0"/>
              </a:spcAft>
              <a:buClr>
                <a:schemeClr val="dk1"/>
              </a:buClr>
              <a:buSzPts val="1200"/>
              <a:buFont typeface="Calibri"/>
              <a:buNone/>
            </a:pPr>
            <a:r>
              <a:rPr lang="fr-FR" b="0" i="0" dirty="0">
                <a:solidFill>
                  <a:srgbClr val="374151"/>
                </a:solidFill>
                <a:effectLst/>
                <a:latin typeface="Söhne"/>
              </a:rPr>
              <a:t>De 1  c est la vitesse de traitement grâce à la conservation en mémoire vive (RAM) les données traité et transformé par celui-ci pour un </a:t>
            </a:r>
            <a:r>
              <a:rPr lang="fr-FR" b="0" i="0" dirty="0" err="1">
                <a:solidFill>
                  <a:srgbClr val="374151"/>
                </a:solidFill>
                <a:effectLst/>
                <a:latin typeface="Söhne"/>
              </a:rPr>
              <a:t>acces</a:t>
            </a:r>
            <a:r>
              <a:rPr lang="fr-FR" b="0" i="0" dirty="0">
                <a:solidFill>
                  <a:srgbClr val="374151"/>
                </a:solidFill>
                <a:effectLst/>
                <a:latin typeface="Söhne"/>
              </a:rPr>
              <a:t> plus rapide lors de requêtes </a:t>
            </a:r>
            <a:r>
              <a:rPr lang="fr-FR" b="0" i="0" dirty="0" err="1">
                <a:solidFill>
                  <a:srgbClr val="374151"/>
                </a:solidFill>
                <a:effectLst/>
                <a:latin typeface="Söhne"/>
              </a:rPr>
              <a:t>ulterieure</a:t>
            </a:r>
            <a:r>
              <a:rPr lang="fr-FR" b="0" i="0" dirty="0">
                <a:solidFill>
                  <a:srgbClr val="374151"/>
                </a:solidFill>
                <a:effectLst/>
                <a:latin typeface="Söhne"/>
              </a:rPr>
              <a:t>  (le "RDD (</a:t>
            </a:r>
            <a:r>
              <a:rPr lang="fr-FR" b="0" i="0" dirty="0" err="1">
                <a:solidFill>
                  <a:srgbClr val="374151"/>
                </a:solidFill>
                <a:effectLst/>
                <a:latin typeface="Söhne"/>
              </a:rPr>
              <a:t>Resilient</a:t>
            </a:r>
            <a:r>
              <a:rPr lang="fr-FR" b="0" i="0" dirty="0">
                <a:solidFill>
                  <a:srgbClr val="374151"/>
                </a:solidFill>
                <a:effectLst/>
                <a:latin typeface="Söhne"/>
              </a:rPr>
              <a:t> Distributed </a:t>
            </a:r>
            <a:r>
              <a:rPr lang="fr-FR" b="0" i="0" dirty="0" err="1">
                <a:solidFill>
                  <a:srgbClr val="374151"/>
                </a:solidFill>
                <a:effectLst/>
                <a:latin typeface="Söhne"/>
              </a:rPr>
              <a:t>Datasets</a:t>
            </a:r>
            <a:r>
              <a:rPr lang="fr-FR" b="0" i="0" dirty="0">
                <a:solidFill>
                  <a:srgbClr val="374151"/>
                </a:solidFill>
                <a:effectLst/>
                <a:latin typeface="Söhne"/>
              </a:rPr>
              <a:t>) </a:t>
            </a:r>
            <a:r>
              <a:rPr lang="fr-FR" b="0" i="0" dirty="0" err="1">
                <a:solidFill>
                  <a:srgbClr val="374151"/>
                </a:solidFill>
                <a:effectLst/>
                <a:latin typeface="Söhne"/>
              </a:rPr>
              <a:t>caching</a:t>
            </a:r>
            <a:r>
              <a:rPr lang="fr-FR" b="0" i="0" dirty="0">
                <a:solidFill>
                  <a:srgbClr val="374151"/>
                </a:solidFill>
                <a:effectLst/>
                <a:latin typeface="Söhne"/>
              </a:rPr>
              <a:t>« )</a:t>
            </a:r>
          </a:p>
          <a:p>
            <a:pPr marL="0" lvl="0" indent="0" algn="l" rtl="0">
              <a:spcBef>
                <a:spcPts val="0"/>
              </a:spcBef>
              <a:spcAft>
                <a:spcPts val="0"/>
              </a:spcAft>
              <a:buClr>
                <a:schemeClr val="dk1"/>
              </a:buClr>
              <a:buSzPts val="1200"/>
              <a:buFont typeface="Calibri"/>
              <a:buNone/>
            </a:pPr>
            <a:r>
              <a:rPr lang="fr-FR" b="0" i="0" dirty="0">
                <a:solidFill>
                  <a:srgbClr val="374151"/>
                </a:solidFill>
                <a:effectLst/>
                <a:latin typeface="Söhne"/>
              </a:rPr>
              <a:t> et la </a:t>
            </a:r>
            <a:r>
              <a:rPr lang="fr-FR" b="0" i="0" dirty="0" err="1">
                <a:solidFill>
                  <a:srgbClr val="374151"/>
                </a:solidFill>
                <a:effectLst/>
                <a:latin typeface="Söhne"/>
              </a:rPr>
              <a:t>lazy</a:t>
            </a:r>
            <a:r>
              <a:rPr lang="fr-FR" b="0" i="0" dirty="0">
                <a:solidFill>
                  <a:srgbClr val="374151"/>
                </a:solidFill>
                <a:effectLst/>
                <a:latin typeface="Söhne"/>
              </a:rPr>
              <a:t> </a:t>
            </a:r>
            <a:r>
              <a:rPr lang="fr-FR" b="0" i="0" dirty="0" err="1">
                <a:solidFill>
                  <a:srgbClr val="374151"/>
                </a:solidFill>
                <a:effectLst/>
                <a:latin typeface="Söhne"/>
              </a:rPr>
              <a:t>evaluation</a:t>
            </a:r>
            <a:r>
              <a:rPr lang="fr-FR" b="0" i="0" dirty="0">
                <a:solidFill>
                  <a:srgbClr val="374151"/>
                </a:solidFill>
                <a:effectLst/>
                <a:latin typeface="Söhne"/>
              </a:rPr>
              <a:t> qui Contrairement à une évaluation classique, qui évalue immédiatement toutes les opérations, la </a:t>
            </a:r>
            <a:r>
              <a:rPr lang="fr-FR" b="0" i="0" dirty="0" err="1">
                <a:solidFill>
                  <a:srgbClr val="374151"/>
                </a:solidFill>
                <a:effectLst/>
                <a:latin typeface="Söhne"/>
              </a:rPr>
              <a:t>lazy</a:t>
            </a:r>
            <a:r>
              <a:rPr lang="fr-FR" b="0" i="0" dirty="0">
                <a:solidFill>
                  <a:srgbClr val="374151"/>
                </a:solidFill>
                <a:effectLst/>
                <a:latin typeface="Söhne"/>
              </a:rPr>
              <a:t> </a:t>
            </a:r>
            <a:r>
              <a:rPr lang="fr-FR" b="0" i="0" dirty="0" err="1">
                <a:solidFill>
                  <a:srgbClr val="374151"/>
                </a:solidFill>
                <a:effectLst/>
                <a:latin typeface="Söhne"/>
              </a:rPr>
              <a:t>evaluation</a:t>
            </a:r>
            <a:r>
              <a:rPr lang="fr-FR" b="0" i="0" dirty="0">
                <a:solidFill>
                  <a:srgbClr val="374151"/>
                </a:solidFill>
                <a:effectLst/>
                <a:latin typeface="Söhne"/>
              </a:rPr>
              <a:t> consiste à ne pas exécuter immédiatement les opérations, mais à les mettre en attente jusqu'à ce qu'elles soient nécessaires.</a:t>
            </a:r>
          </a:p>
          <a:p>
            <a:pPr marL="0" lvl="0" indent="0" algn="l" rtl="0">
              <a:spcBef>
                <a:spcPts val="0"/>
              </a:spcBef>
              <a:spcAft>
                <a:spcPts val="0"/>
              </a:spcAft>
              <a:buClr>
                <a:schemeClr val="dk1"/>
              </a:buClr>
              <a:buSzPts val="1200"/>
              <a:buFont typeface="Calibri"/>
              <a:buNone/>
            </a:pPr>
            <a:endParaRPr lang="fr-FR" b="0" i="0" dirty="0">
              <a:solidFill>
                <a:srgbClr val="374151"/>
              </a:solidFill>
              <a:effectLst/>
              <a:latin typeface="Söhne"/>
            </a:endParaRPr>
          </a:p>
          <a:p>
            <a:pPr marL="0" lvl="0" indent="0" algn="l" rtl="0">
              <a:spcBef>
                <a:spcPts val="0"/>
              </a:spcBef>
              <a:spcAft>
                <a:spcPts val="0"/>
              </a:spcAft>
              <a:buClr>
                <a:schemeClr val="dk1"/>
              </a:buClr>
              <a:buSzPts val="1200"/>
              <a:buFont typeface="Calibri"/>
              <a:buNone/>
            </a:pPr>
            <a:r>
              <a:rPr lang="fr-FR" b="0" i="0" dirty="0">
                <a:solidFill>
                  <a:srgbClr val="374151"/>
                </a:solidFill>
                <a:effectLst/>
                <a:latin typeface="Söhne"/>
              </a:rPr>
              <a:t>De 2 Grace à sa capacité de traitement en temps réel </a:t>
            </a:r>
          </a:p>
          <a:p>
            <a:pPr marL="0" lvl="0" indent="0" algn="l" rtl="0">
              <a:spcBef>
                <a:spcPts val="0"/>
              </a:spcBef>
              <a:spcAft>
                <a:spcPts val="0"/>
              </a:spcAft>
              <a:buClr>
                <a:schemeClr val="dk1"/>
              </a:buClr>
              <a:buSzPts val="1200"/>
              <a:buFont typeface="Calibri"/>
              <a:buNone/>
            </a:pPr>
            <a:endParaRPr lang="fr-FR" b="0" i="0" dirty="0">
              <a:solidFill>
                <a:srgbClr val="374151"/>
              </a:solidFill>
              <a:effectLst/>
              <a:latin typeface="Söhne"/>
            </a:endParaRPr>
          </a:p>
          <a:p>
            <a:pPr marL="0" lvl="0" indent="0" algn="l" rtl="0">
              <a:spcBef>
                <a:spcPts val="0"/>
              </a:spcBef>
              <a:spcAft>
                <a:spcPts val="0"/>
              </a:spcAft>
              <a:buClr>
                <a:schemeClr val="dk1"/>
              </a:buClr>
              <a:buSzPts val="1200"/>
              <a:buFont typeface="Calibri"/>
              <a:buNone/>
            </a:pPr>
            <a:r>
              <a:rPr lang="fr-FR" b="0" i="0" dirty="0">
                <a:solidFill>
                  <a:srgbClr val="374151"/>
                </a:solidFill>
                <a:effectLst/>
                <a:latin typeface="Söhne"/>
              </a:rPr>
              <a:t>3 c’est </a:t>
            </a:r>
            <a:r>
              <a:rPr lang="fr-FR" b="0" i="0" dirty="0" err="1">
                <a:solidFill>
                  <a:srgbClr val="374151"/>
                </a:solidFill>
                <a:effectLst/>
                <a:latin typeface="Söhne"/>
              </a:rPr>
              <a:t>qu</a:t>
            </a:r>
            <a:r>
              <a:rPr lang="fr-FR" b="0" i="0" dirty="0">
                <a:solidFill>
                  <a:srgbClr val="374151"/>
                </a:solidFill>
                <a:effectLst/>
                <a:latin typeface="Söhne"/>
              </a:rPr>
              <a:t> il </a:t>
            </a:r>
            <a:r>
              <a:rPr lang="fr-FR" b="0" i="0" dirty="0" err="1">
                <a:solidFill>
                  <a:srgbClr val="374151"/>
                </a:solidFill>
                <a:effectLst/>
                <a:latin typeface="Söhne"/>
              </a:rPr>
              <a:t>integre</a:t>
            </a:r>
            <a:r>
              <a:rPr lang="fr-FR" b="0" i="0" dirty="0">
                <a:solidFill>
                  <a:srgbClr val="374151"/>
                </a:solidFill>
                <a:effectLst/>
                <a:latin typeface="Söhne"/>
              </a:rPr>
              <a:t> les fonctionnalités de </a:t>
            </a:r>
            <a:r>
              <a:rPr lang="fr-FR" b="0" i="0" dirty="0" err="1">
                <a:solidFill>
                  <a:srgbClr val="374151"/>
                </a:solidFill>
                <a:effectLst/>
                <a:latin typeface="Söhne"/>
              </a:rPr>
              <a:t>hadopp</a:t>
            </a:r>
            <a:r>
              <a:rPr lang="fr-FR" b="0" i="0" dirty="0">
                <a:solidFill>
                  <a:srgbClr val="374151"/>
                </a:solidFill>
                <a:effectLst/>
                <a:latin typeface="Söhne"/>
              </a:rPr>
              <a:t> et de </a:t>
            </a:r>
            <a:r>
              <a:rPr lang="fr-FR" b="0" i="0" dirty="0" err="1">
                <a:solidFill>
                  <a:srgbClr val="374151"/>
                </a:solidFill>
                <a:effectLst/>
                <a:latin typeface="Söhne"/>
              </a:rPr>
              <a:t>map</a:t>
            </a:r>
            <a:r>
              <a:rPr lang="fr-FR" b="0" i="0" dirty="0">
                <a:solidFill>
                  <a:srgbClr val="374151"/>
                </a:solidFill>
                <a:effectLst/>
                <a:latin typeface="Söhne"/>
              </a:rPr>
              <a:t> </a:t>
            </a:r>
            <a:r>
              <a:rPr lang="fr-FR" b="0" i="0" dirty="0" err="1">
                <a:solidFill>
                  <a:srgbClr val="374151"/>
                </a:solidFill>
                <a:effectLst/>
                <a:latin typeface="Söhne"/>
              </a:rPr>
              <a:t>reduce</a:t>
            </a:r>
            <a:r>
              <a:rPr lang="fr-FR" b="0" i="0" dirty="0">
                <a:solidFill>
                  <a:srgbClr val="374151"/>
                </a:solidFill>
                <a:effectLst/>
                <a:latin typeface="Söhne"/>
              </a:rPr>
              <a:t> , et en plus offre des analyses avancé </a:t>
            </a:r>
            <a:r>
              <a:rPr lang="fr-FR" b="0" i="0" dirty="0" err="1">
                <a:solidFill>
                  <a:srgbClr val="374151"/>
                </a:solidFill>
                <a:effectLst/>
                <a:latin typeface="Söhne"/>
              </a:rPr>
              <a:t>tq</a:t>
            </a:r>
            <a:r>
              <a:rPr lang="fr-FR" b="0" i="0" dirty="0">
                <a:solidFill>
                  <a:srgbClr val="374151"/>
                </a:solidFill>
                <a:effectLst/>
                <a:latin typeface="Söhne"/>
              </a:rPr>
              <a:t> le machine </a:t>
            </a:r>
            <a:r>
              <a:rPr lang="fr-FR" b="0" i="0" dirty="0" err="1">
                <a:solidFill>
                  <a:srgbClr val="374151"/>
                </a:solidFill>
                <a:effectLst/>
                <a:latin typeface="Söhne"/>
              </a:rPr>
              <a:t>learning</a:t>
            </a:r>
            <a:r>
              <a:rPr lang="fr-FR" b="0" i="0" dirty="0">
                <a:solidFill>
                  <a:srgbClr val="374151"/>
                </a:solidFill>
                <a:effectLst/>
                <a:latin typeface="Söhne"/>
              </a:rPr>
              <a:t> et l analyse en </a:t>
            </a:r>
            <a:r>
              <a:rPr lang="fr-FR" b="0" i="0" dirty="0" err="1">
                <a:solidFill>
                  <a:srgbClr val="374151"/>
                </a:solidFill>
                <a:effectLst/>
                <a:latin typeface="Söhne"/>
              </a:rPr>
              <a:t>graphiiques</a:t>
            </a:r>
            <a:r>
              <a:rPr lang="fr-FR" b="0" i="0" dirty="0">
                <a:solidFill>
                  <a:srgbClr val="374151"/>
                </a:solidFill>
                <a:effectLst/>
                <a:latin typeface="Söhne"/>
              </a:rPr>
              <a:t> </a:t>
            </a:r>
          </a:p>
          <a:p>
            <a:pPr marL="0" lvl="0" indent="0" algn="l" rtl="0">
              <a:spcBef>
                <a:spcPts val="0"/>
              </a:spcBef>
              <a:spcAft>
                <a:spcPts val="0"/>
              </a:spcAft>
              <a:buClr>
                <a:schemeClr val="dk1"/>
              </a:buClr>
              <a:buSzPts val="1200"/>
              <a:buFont typeface="Calibri"/>
              <a:buNone/>
            </a:pPr>
            <a:endParaRPr lang="fr-FR" b="0" i="0" dirty="0">
              <a:solidFill>
                <a:srgbClr val="374151"/>
              </a:solidFill>
              <a:effectLst/>
              <a:latin typeface="Söhne"/>
            </a:endParaRPr>
          </a:p>
          <a:p>
            <a:pPr marL="0" lvl="0" indent="0" algn="l" rtl="0">
              <a:spcBef>
                <a:spcPts val="0"/>
              </a:spcBef>
              <a:spcAft>
                <a:spcPts val="0"/>
              </a:spcAft>
              <a:buClr>
                <a:schemeClr val="dk1"/>
              </a:buClr>
              <a:buSzPts val="1200"/>
              <a:buFont typeface="Calibri"/>
              <a:buNone/>
            </a:pPr>
            <a:r>
              <a:rPr lang="fr-FR" b="0" i="0" dirty="0">
                <a:solidFill>
                  <a:srgbClr val="374151"/>
                </a:solidFill>
                <a:effectLst/>
                <a:latin typeface="Söhne"/>
              </a:rPr>
              <a:t>Et 4 </a:t>
            </a:r>
            <a:r>
              <a:rPr lang="fr-FR" b="0" i="0" dirty="0" err="1">
                <a:solidFill>
                  <a:srgbClr val="374151"/>
                </a:solidFill>
                <a:effectLst/>
                <a:latin typeface="Söhne"/>
              </a:rPr>
              <a:t>eme</a:t>
            </a:r>
            <a:r>
              <a:rPr lang="fr-FR" b="0" i="0" dirty="0">
                <a:solidFill>
                  <a:srgbClr val="374151"/>
                </a:solidFill>
                <a:effectLst/>
                <a:latin typeface="Söhne"/>
              </a:rPr>
              <a:t> </a:t>
            </a:r>
            <a:r>
              <a:rPr lang="fr-FR" b="0" i="0" dirty="0" err="1">
                <a:solidFill>
                  <a:srgbClr val="374151"/>
                </a:solidFill>
                <a:effectLst/>
                <a:latin typeface="Söhne"/>
              </a:rPr>
              <a:t>puisqu</a:t>
            </a:r>
            <a:r>
              <a:rPr lang="fr-FR" b="0" i="0" dirty="0">
                <a:solidFill>
                  <a:srgbClr val="374151"/>
                </a:solidFill>
                <a:effectLst/>
                <a:latin typeface="Söhne"/>
              </a:rPr>
              <a:t> il est user </a:t>
            </a:r>
            <a:r>
              <a:rPr lang="fr-FR" b="0" i="0" dirty="0" err="1">
                <a:solidFill>
                  <a:srgbClr val="374151"/>
                </a:solidFill>
                <a:effectLst/>
                <a:latin typeface="Söhne"/>
              </a:rPr>
              <a:t>friendly</a:t>
            </a:r>
            <a:r>
              <a:rPr lang="fr-FR" b="0" i="0" dirty="0">
                <a:solidFill>
                  <a:srgbClr val="374151"/>
                </a:solidFill>
                <a:effectLst/>
                <a:latin typeface="Söhne"/>
              </a:rPr>
              <a:t>: facile à utiliser , plus convivial que </a:t>
            </a:r>
            <a:r>
              <a:rPr lang="fr-FR" b="0" i="0" dirty="0" err="1">
                <a:solidFill>
                  <a:srgbClr val="374151"/>
                </a:solidFill>
                <a:effectLst/>
                <a:latin typeface="Söhne"/>
              </a:rPr>
              <a:t>hadoop</a:t>
            </a:r>
            <a:r>
              <a:rPr lang="fr-FR" b="0" i="0" dirty="0">
                <a:solidFill>
                  <a:srgbClr val="374151"/>
                </a:solidFill>
                <a:effectLst/>
                <a:latin typeface="Söhne"/>
              </a:rPr>
              <a:t> , il </a:t>
            </a:r>
            <a:r>
              <a:rPr lang="fr-FR" b="0" i="0" dirty="0" err="1">
                <a:solidFill>
                  <a:srgbClr val="374151"/>
                </a:solidFill>
                <a:effectLst/>
                <a:latin typeface="Söhne"/>
              </a:rPr>
              <a:t>presente</a:t>
            </a:r>
            <a:r>
              <a:rPr lang="fr-FR" b="0" i="0" dirty="0">
                <a:solidFill>
                  <a:srgbClr val="374151"/>
                </a:solidFill>
                <a:effectLst/>
                <a:latin typeface="Söhne"/>
              </a:rPr>
              <a:t> des api en plusieurs langages de programmation  comme </a:t>
            </a:r>
            <a:r>
              <a:rPr lang="fr-FR" b="0" i="0" dirty="0" err="1">
                <a:solidFill>
                  <a:srgbClr val="374151"/>
                </a:solidFill>
                <a:effectLst/>
                <a:latin typeface="Söhne"/>
              </a:rPr>
              <a:t>javan</a:t>
            </a:r>
            <a:r>
              <a:rPr lang="fr-FR" b="0" i="0" dirty="0">
                <a:solidFill>
                  <a:srgbClr val="374151"/>
                </a:solidFill>
                <a:effectLst/>
                <a:latin typeface="Söhne"/>
              </a:rPr>
              <a:t> python , scala.</a:t>
            </a:r>
          </a:p>
          <a:p>
            <a:pPr marL="0" lvl="0" indent="0" algn="l" rtl="0">
              <a:spcBef>
                <a:spcPts val="0"/>
              </a:spcBef>
              <a:spcAft>
                <a:spcPts val="0"/>
              </a:spcAft>
              <a:buClr>
                <a:schemeClr val="dk1"/>
              </a:buClr>
              <a:buSzPts val="1200"/>
              <a:buFont typeface="Calibri"/>
              <a:buNone/>
            </a:pPr>
            <a:r>
              <a:rPr lang="fr-FR" b="0" i="0" dirty="0">
                <a:solidFill>
                  <a:srgbClr val="374151"/>
                </a:solidFill>
                <a:effectLst/>
                <a:latin typeface="Söhne"/>
              </a:rPr>
              <a:t>Pour ce travail j ai opté pour </a:t>
            </a:r>
            <a:r>
              <a:rPr lang="fr-FR" b="0" i="0" dirty="0" err="1">
                <a:solidFill>
                  <a:srgbClr val="374151"/>
                </a:solidFill>
                <a:effectLst/>
                <a:latin typeface="Söhne"/>
              </a:rPr>
              <a:t>lAPI</a:t>
            </a:r>
            <a:r>
              <a:rPr lang="fr-FR" b="0" i="0" dirty="0">
                <a:solidFill>
                  <a:srgbClr val="374151"/>
                </a:solidFill>
                <a:effectLst/>
                <a:latin typeface="Söhne"/>
              </a:rPr>
              <a:t> </a:t>
            </a:r>
            <a:r>
              <a:rPr lang="fr-FR" b="0" i="0" dirty="0" err="1">
                <a:solidFill>
                  <a:srgbClr val="374151"/>
                </a:solidFill>
                <a:effectLst/>
                <a:latin typeface="Söhne"/>
              </a:rPr>
              <a:t>pyspark</a:t>
            </a:r>
            <a:r>
              <a:rPr lang="fr-FR" b="0" i="0" dirty="0">
                <a:solidFill>
                  <a:srgbClr val="374151"/>
                </a:solidFill>
                <a:effectLst/>
                <a:latin typeface="Söhne"/>
              </a:rPr>
              <a:t> sur  python qui permet d’appliquer </a:t>
            </a:r>
            <a:r>
              <a:rPr lang="fr-FR" b="0" i="0" dirty="0" err="1">
                <a:solidFill>
                  <a:srgbClr val="374151"/>
                </a:solidFill>
                <a:effectLst/>
                <a:latin typeface="Söhne"/>
              </a:rPr>
              <a:t>spark</a:t>
            </a:r>
            <a:r>
              <a:rPr lang="fr-FR" b="0" i="0" dirty="0">
                <a:solidFill>
                  <a:srgbClr val="374151"/>
                </a:solidFill>
                <a:effectLst/>
                <a:latin typeface="Söhne"/>
              </a:rPr>
              <a:t> en langage python.</a:t>
            </a:r>
          </a:p>
          <a:p>
            <a:pPr marL="0" lvl="0" indent="0" algn="l" rtl="0">
              <a:spcBef>
                <a:spcPts val="0"/>
              </a:spcBef>
              <a:spcAft>
                <a:spcPts val="0"/>
              </a:spcAft>
              <a:buClr>
                <a:schemeClr val="dk1"/>
              </a:buClr>
              <a:buSzPts val="1200"/>
              <a:buFont typeface="Calibri"/>
              <a:buNone/>
            </a:pPr>
            <a:endParaRPr lang="fr-FR" b="0" i="0" dirty="0">
              <a:solidFill>
                <a:srgbClr val="374151"/>
              </a:solidFill>
              <a:effectLst/>
              <a:latin typeface="Söhne"/>
            </a:endParaRPr>
          </a:p>
          <a:p>
            <a:pPr marL="0" lvl="0" indent="0" algn="l" rtl="0">
              <a:spcBef>
                <a:spcPts val="0"/>
              </a:spcBef>
              <a:spcAft>
                <a:spcPts val="0"/>
              </a:spcAft>
              <a:buClr>
                <a:schemeClr val="dk1"/>
              </a:buClr>
              <a:buSzPts val="1200"/>
              <a:buFont typeface="Calibri"/>
              <a:buNone/>
            </a:pPr>
            <a:r>
              <a:rPr lang="fr-FR" b="0" i="0" dirty="0">
                <a:solidFill>
                  <a:srgbClr val="374151"/>
                </a:solidFill>
                <a:effectLst/>
                <a:latin typeface="Söhne"/>
              </a:rPr>
              <a:t>out cela a contribué à faire de Spark le choix idéal pour notre projet</a:t>
            </a:r>
            <a:endParaRPr dirty="0"/>
          </a:p>
        </p:txBody>
      </p:sp>
      <p:sp>
        <p:nvSpPr>
          <p:cNvPr id="442" name="Google Shape;442;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GB"/>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4" name="Google Shape;494;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lang="en-GB" dirty="0"/>
          </a:p>
          <a:p>
            <a:pPr marL="0" marR="0" lvl="0" indent="0" algn="l" rtl="0">
              <a:lnSpc>
                <a:spcPct val="100000"/>
              </a:lnSpc>
              <a:spcBef>
                <a:spcPts val="0"/>
              </a:spcBef>
              <a:spcAft>
                <a:spcPts val="0"/>
              </a:spcAft>
              <a:buClr>
                <a:schemeClr val="dk1"/>
              </a:buClr>
              <a:buSzPts val="1200"/>
              <a:buFont typeface="Calibri"/>
              <a:buNone/>
            </a:pPr>
            <a:r>
              <a:rPr lang="fr-FR" b="0" i="0" dirty="0">
                <a:solidFill>
                  <a:srgbClr val="374151"/>
                </a:solidFill>
                <a:effectLst/>
                <a:latin typeface="Söhne"/>
              </a:rPr>
              <a:t>Pour commencer, nous avons établi une phase de collecte de données, en définissant clairement notre objectif et notre plan de collecte, en nous concentrant sur la collecte de données par département. Nous avons exploité les ressources en ligne ainsi que les fonctionnalités d'Excel pour cette phase de collecte. En fin de compte, nous avons obtenu 4 fichiers CSV, qui ont été stockés localement et serviront d'inputs pour la suite du processus.</a:t>
            </a:r>
          </a:p>
          <a:p>
            <a:pPr marL="0" marR="0" lvl="0" indent="0" algn="l" rtl="0">
              <a:lnSpc>
                <a:spcPct val="100000"/>
              </a:lnSpc>
              <a:spcBef>
                <a:spcPts val="0"/>
              </a:spcBef>
              <a:spcAft>
                <a:spcPts val="0"/>
              </a:spcAft>
              <a:buClr>
                <a:schemeClr val="dk1"/>
              </a:buClr>
              <a:buSzPts val="1200"/>
              <a:buFont typeface="Calibri"/>
              <a:buNone/>
            </a:pPr>
            <a:endParaRPr dirty="0"/>
          </a:p>
          <a:p>
            <a:pPr marL="0" lvl="0" indent="0" algn="l" rtl="0">
              <a:spcBef>
                <a:spcPts val="0"/>
              </a:spcBef>
              <a:spcAft>
                <a:spcPts val="0"/>
              </a:spcAft>
              <a:buClr>
                <a:srgbClr val="374151"/>
              </a:buClr>
              <a:buSzPts val="1200"/>
              <a:buFont typeface="Arial"/>
              <a:buNone/>
            </a:pPr>
            <a:r>
              <a:rPr lang="en-GB" b="0" i="0" dirty="0">
                <a:solidFill>
                  <a:srgbClr val="374151"/>
                </a:solidFill>
                <a:latin typeface="Arial"/>
                <a:ea typeface="Arial"/>
                <a:cs typeface="Arial"/>
                <a:sym typeface="Arial"/>
              </a:rPr>
              <a:t>"Afin de </a:t>
            </a:r>
            <a:r>
              <a:rPr lang="en-GB" b="0" i="0" dirty="0" err="1">
                <a:solidFill>
                  <a:srgbClr val="374151"/>
                </a:solidFill>
                <a:latin typeface="Arial"/>
                <a:ea typeface="Arial"/>
                <a:cs typeface="Arial"/>
                <a:sym typeface="Arial"/>
              </a:rPr>
              <a:t>permettre</a:t>
            </a:r>
            <a:r>
              <a:rPr lang="en-GB" b="0" i="0" dirty="0">
                <a:solidFill>
                  <a:srgbClr val="374151"/>
                </a:solidFill>
                <a:latin typeface="Arial"/>
                <a:ea typeface="Arial"/>
                <a:cs typeface="Arial"/>
                <a:sym typeface="Arial"/>
              </a:rPr>
              <a:t> la </a:t>
            </a:r>
            <a:r>
              <a:rPr lang="en-GB" b="0" i="0" dirty="0" err="1">
                <a:solidFill>
                  <a:srgbClr val="374151"/>
                </a:solidFill>
                <a:latin typeface="Arial"/>
                <a:ea typeface="Arial"/>
                <a:cs typeface="Arial"/>
                <a:sym typeface="Arial"/>
              </a:rPr>
              <a:t>combinaison</a:t>
            </a:r>
            <a:r>
              <a:rPr lang="en-GB" b="0" i="0" dirty="0">
                <a:solidFill>
                  <a:srgbClr val="374151"/>
                </a:solidFill>
                <a:latin typeface="Arial"/>
                <a:ea typeface="Arial"/>
                <a:cs typeface="Arial"/>
                <a:sym typeface="Arial"/>
              </a:rPr>
              <a:t> de </a:t>
            </a:r>
            <a:r>
              <a:rPr lang="en-GB" b="0" i="0" dirty="0" err="1">
                <a:solidFill>
                  <a:srgbClr val="374151"/>
                </a:solidFill>
                <a:latin typeface="Arial"/>
                <a:ea typeface="Arial"/>
                <a:cs typeface="Arial"/>
                <a:sym typeface="Arial"/>
              </a:rPr>
              <a:t>données</a:t>
            </a:r>
            <a:r>
              <a:rPr lang="en-GB" b="0" i="0" dirty="0">
                <a:solidFill>
                  <a:srgbClr val="374151"/>
                </a:solidFill>
                <a:latin typeface="Arial"/>
                <a:ea typeface="Arial"/>
                <a:cs typeface="Arial"/>
                <a:sym typeface="Arial"/>
              </a:rPr>
              <a:t>, il </a:t>
            </a:r>
            <a:r>
              <a:rPr lang="en-GB" b="0" i="0" dirty="0" err="1">
                <a:solidFill>
                  <a:srgbClr val="374151"/>
                </a:solidFill>
                <a:latin typeface="Arial"/>
                <a:ea typeface="Arial"/>
                <a:cs typeface="Arial"/>
                <a:sym typeface="Arial"/>
              </a:rPr>
              <a:t>est</a:t>
            </a:r>
            <a:r>
              <a:rPr lang="en-GB" b="0" i="0" dirty="0">
                <a:solidFill>
                  <a:srgbClr val="374151"/>
                </a:solidFill>
                <a:latin typeface="Arial"/>
                <a:ea typeface="Arial"/>
                <a:cs typeface="Arial"/>
                <a:sym typeface="Arial"/>
              </a:rPr>
              <a:t> important de </a:t>
            </a:r>
            <a:r>
              <a:rPr lang="en-GB" b="0" i="0" dirty="0" err="1">
                <a:solidFill>
                  <a:srgbClr val="374151"/>
                </a:solidFill>
                <a:latin typeface="Arial"/>
                <a:ea typeface="Arial"/>
                <a:cs typeface="Arial"/>
                <a:sym typeface="Arial"/>
              </a:rPr>
              <a:t>mettre</a:t>
            </a:r>
            <a:r>
              <a:rPr lang="en-GB" b="0" i="0" dirty="0">
                <a:solidFill>
                  <a:srgbClr val="374151"/>
                </a:solidFill>
                <a:latin typeface="Arial"/>
                <a:ea typeface="Arial"/>
                <a:cs typeface="Arial"/>
                <a:sym typeface="Arial"/>
              </a:rPr>
              <a:t> </a:t>
            </a:r>
            <a:r>
              <a:rPr lang="en-GB" b="0" i="0" dirty="0" err="1">
                <a:solidFill>
                  <a:srgbClr val="374151"/>
                </a:solidFill>
                <a:latin typeface="Arial"/>
                <a:ea typeface="Arial"/>
                <a:cs typeface="Arial"/>
                <a:sym typeface="Arial"/>
              </a:rPr>
              <a:t>en</a:t>
            </a:r>
            <a:r>
              <a:rPr lang="en-GB" b="0" i="0" dirty="0">
                <a:solidFill>
                  <a:srgbClr val="374151"/>
                </a:solidFill>
                <a:latin typeface="Arial"/>
                <a:ea typeface="Arial"/>
                <a:cs typeface="Arial"/>
                <a:sym typeface="Arial"/>
              </a:rPr>
              <a:t> place un </a:t>
            </a:r>
            <a:r>
              <a:rPr lang="en-GB" b="0" i="0" dirty="0" err="1">
                <a:solidFill>
                  <a:srgbClr val="374151"/>
                </a:solidFill>
                <a:latin typeface="Arial"/>
                <a:ea typeface="Arial"/>
                <a:cs typeface="Arial"/>
                <a:sym typeface="Arial"/>
              </a:rPr>
              <a:t>suivi</a:t>
            </a:r>
            <a:r>
              <a:rPr lang="en-GB" b="0" i="0" dirty="0">
                <a:solidFill>
                  <a:srgbClr val="374151"/>
                </a:solidFill>
                <a:latin typeface="Arial"/>
                <a:ea typeface="Arial"/>
                <a:cs typeface="Arial"/>
                <a:sym typeface="Arial"/>
              </a:rPr>
              <a:t> par </a:t>
            </a:r>
            <a:r>
              <a:rPr lang="en-GB" b="0" i="0" dirty="0" err="1">
                <a:solidFill>
                  <a:srgbClr val="374151"/>
                </a:solidFill>
                <a:latin typeface="Arial"/>
                <a:ea typeface="Arial"/>
                <a:cs typeface="Arial"/>
                <a:sym typeface="Arial"/>
              </a:rPr>
              <a:t>département</a:t>
            </a:r>
            <a:r>
              <a:rPr lang="en-GB" b="0" i="0" dirty="0">
                <a:solidFill>
                  <a:srgbClr val="374151"/>
                </a:solidFill>
                <a:latin typeface="Arial"/>
                <a:ea typeface="Arial"/>
                <a:cs typeface="Arial"/>
                <a:sym typeface="Arial"/>
              </a:rPr>
              <a:t> et </a:t>
            </a:r>
            <a:r>
              <a:rPr lang="en-GB" b="0" i="0" dirty="0" err="1">
                <a:solidFill>
                  <a:srgbClr val="374151"/>
                </a:solidFill>
                <a:latin typeface="Arial"/>
                <a:ea typeface="Arial"/>
                <a:cs typeface="Arial"/>
                <a:sym typeface="Arial"/>
              </a:rPr>
              <a:t>d'utiliser</a:t>
            </a:r>
            <a:r>
              <a:rPr lang="en-GB" b="0" i="0" dirty="0">
                <a:solidFill>
                  <a:srgbClr val="374151"/>
                </a:solidFill>
                <a:latin typeface="Arial"/>
                <a:ea typeface="Arial"/>
                <a:cs typeface="Arial"/>
                <a:sym typeface="Arial"/>
              </a:rPr>
              <a:t> </a:t>
            </a:r>
            <a:r>
              <a:rPr lang="en-GB" b="0" i="0" dirty="0" err="1">
                <a:solidFill>
                  <a:srgbClr val="374151"/>
                </a:solidFill>
                <a:latin typeface="Arial"/>
                <a:ea typeface="Arial"/>
                <a:cs typeface="Arial"/>
                <a:sym typeface="Arial"/>
              </a:rPr>
              <a:t>une</a:t>
            </a:r>
            <a:r>
              <a:rPr lang="en-GB" b="0" i="0" dirty="0">
                <a:solidFill>
                  <a:srgbClr val="374151"/>
                </a:solidFill>
                <a:latin typeface="Arial"/>
                <a:ea typeface="Arial"/>
                <a:cs typeface="Arial"/>
                <a:sym typeface="Arial"/>
              </a:rPr>
              <a:t> variable </a:t>
            </a:r>
            <a:r>
              <a:rPr lang="en-GB" b="0" i="0" dirty="0" err="1">
                <a:solidFill>
                  <a:srgbClr val="374151"/>
                </a:solidFill>
                <a:latin typeface="Arial"/>
                <a:ea typeface="Arial"/>
                <a:cs typeface="Arial"/>
                <a:sym typeface="Arial"/>
              </a:rPr>
              <a:t>clé</a:t>
            </a:r>
            <a:r>
              <a:rPr lang="en-GB" b="0" i="0" dirty="0">
                <a:solidFill>
                  <a:srgbClr val="374151"/>
                </a:solidFill>
                <a:latin typeface="Arial"/>
                <a:ea typeface="Arial"/>
                <a:cs typeface="Arial"/>
                <a:sym typeface="Arial"/>
              </a:rPr>
              <a:t> commune. Il </a:t>
            </a:r>
            <a:r>
              <a:rPr lang="en-GB" b="0" i="0" dirty="0" err="1">
                <a:solidFill>
                  <a:srgbClr val="374151"/>
                </a:solidFill>
                <a:latin typeface="Arial"/>
                <a:ea typeface="Arial"/>
                <a:cs typeface="Arial"/>
                <a:sym typeface="Arial"/>
              </a:rPr>
              <a:t>est</a:t>
            </a:r>
            <a:r>
              <a:rPr lang="en-GB" b="0" i="0" dirty="0">
                <a:solidFill>
                  <a:srgbClr val="374151"/>
                </a:solidFill>
                <a:latin typeface="Arial"/>
                <a:ea typeface="Arial"/>
                <a:cs typeface="Arial"/>
                <a:sym typeface="Arial"/>
              </a:rPr>
              <a:t> </a:t>
            </a:r>
            <a:r>
              <a:rPr lang="en-GB" b="0" i="0" dirty="0" err="1">
                <a:solidFill>
                  <a:srgbClr val="374151"/>
                </a:solidFill>
                <a:latin typeface="Arial"/>
                <a:ea typeface="Arial"/>
                <a:cs typeface="Arial"/>
                <a:sym typeface="Arial"/>
              </a:rPr>
              <a:t>également</a:t>
            </a:r>
            <a:r>
              <a:rPr lang="en-GB" b="0" i="0" dirty="0">
                <a:solidFill>
                  <a:srgbClr val="374151"/>
                </a:solidFill>
                <a:latin typeface="Arial"/>
                <a:ea typeface="Arial"/>
                <a:cs typeface="Arial"/>
                <a:sym typeface="Arial"/>
              </a:rPr>
              <a:t> </a:t>
            </a:r>
            <a:r>
              <a:rPr lang="en-GB" b="0" i="0" dirty="0" err="1">
                <a:solidFill>
                  <a:srgbClr val="374151"/>
                </a:solidFill>
                <a:latin typeface="Arial"/>
                <a:ea typeface="Arial"/>
                <a:cs typeface="Arial"/>
                <a:sym typeface="Arial"/>
              </a:rPr>
              <a:t>essentiel</a:t>
            </a:r>
            <a:r>
              <a:rPr lang="en-GB" b="0" i="0" dirty="0">
                <a:solidFill>
                  <a:srgbClr val="374151"/>
                </a:solidFill>
                <a:latin typeface="Arial"/>
                <a:ea typeface="Arial"/>
                <a:cs typeface="Arial"/>
                <a:sym typeface="Arial"/>
              </a:rPr>
              <a:t> </a:t>
            </a:r>
            <a:r>
              <a:rPr lang="en-GB" b="0" i="0" dirty="0" err="1">
                <a:solidFill>
                  <a:srgbClr val="374151"/>
                </a:solidFill>
                <a:latin typeface="Arial"/>
                <a:ea typeface="Arial"/>
                <a:cs typeface="Arial"/>
                <a:sym typeface="Arial"/>
              </a:rPr>
              <a:t>d'établir</a:t>
            </a:r>
            <a:r>
              <a:rPr lang="en-GB" b="0" i="0" dirty="0">
                <a:solidFill>
                  <a:srgbClr val="374151"/>
                </a:solidFill>
                <a:latin typeface="Arial"/>
                <a:ea typeface="Arial"/>
                <a:cs typeface="Arial"/>
                <a:sym typeface="Arial"/>
              </a:rPr>
              <a:t> des </a:t>
            </a:r>
            <a:r>
              <a:rPr lang="en-GB" b="0" i="0" dirty="0" err="1">
                <a:solidFill>
                  <a:srgbClr val="374151"/>
                </a:solidFill>
                <a:latin typeface="Arial"/>
                <a:ea typeface="Arial"/>
                <a:cs typeface="Arial"/>
                <a:sym typeface="Arial"/>
              </a:rPr>
              <a:t>intervalles</a:t>
            </a:r>
            <a:r>
              <a:rPr lang="en-GB" b="0" i="0" dirty="0">
                <a:solidFill>
                  <a:srgbClr val="374151"/>
                </a:solidFill>
                <a:latin typeface="Arial"/>
                <a:ea typeface="Arial"/>
                <a:cs typeface="Arial"/>
                <a:sym typeface="Arial"/>
              </a:rPr>
              <a:t> de temps </a:t>
            </a:r>
            <a:r>
              <a:rPr lang="en-GB" b="0" i="0" dirty="0" err="1">
                <a:solidFill>
                  <a:srgbClr val="374151"/>
                </a:solidFill>
                <a:latin typeface="Arial"/>
                <a:ea typeface="Arial"/>
                <a:cs typeface="Arial"/>
                <a:sym typeface="Arial"/>
              </a:rPr>
              <a:t>cohérents</a:t>
            </a:r>
            <a:r>
              <a:rPr lang="en-GB" b="0" i="0" dirty="0">
                <a:solidFill>
                  <a:srgbClr val="374151"/>
                </a:solidFill>
                <a:latin typeface="Arial"/>
                <a:ea typeface="Arial"/>
                <a:cs typeface="Arial"/>
                <a:sym typeface="Arial"/>
              </a:rPr>
              <a:t> pour </a:t>
            </a:r>
            <a:r>
              <a:rPr lang="en-GB" b="0" i="0" dirty="0" err="1">
                <a:solidFill>
                  <a:srgbClr val="374151"/>
                </a:solidFill>
                <a:latin typeface="Arial"/>
                <a:ea typeface="Arial"/>
                <a:cs typeface="Arial"/>
                <a:sym typeface="Arial"/>
              </a:rPr>
              <a:t>garantir</a:t>
            </a:r>
            <a:r>
              <a:rPr lang="en-GB" b="0" i="0" dirty="0">
                <a:solidFill>
                  <a:srgbClr val="374151"/>
                </a:solidFill>
                <a:latin typeface="Arial"/>
                <a:ea typeface="Arial"/>
                <a:cs typeface="Arial"/>
                <a:sym typeface="Arial"/>
              </a:rPr>
              <a:t> </a:t>
            </a:r>
            <a:r>
              <a:rPr lang="en-GB" b="0" i="0" dirty="0" err="1">
                <a:solidFill>
                  <a:srgbClr val="374151"/>
                </a:solidFill>
                <a:latin typeface="Arial"/>
                <a:ea typeface="Arial"/>
                <a:cs typeface="Arial"/>
                <a:sym typeface="Arial"/>
              </a:rPr>
              <a:t>une</a:t>
            </a:r>
            <a:r>
              <a:rPr lang="en-GB" b="0" i="0" dirty="0">
                <a:solidFill>
                  <a:srgbClr val="374151"/>
                </a:solidFill>
                <a:latin typeface="Arial"/>
                <a:ea typeface="Arial"/>
                <a:cs typeface="Arial"/>
                <a:sym typeface="Arial"/>
              </a:rPr>
              <a:t> analyse </a:t>
            </a:r>
            <a:r>
              <a:rPr lang="en-GB" b="0" i="0" dirty="0" err="1">
                <a:solidFill>
                  <a:srgbClr val="374151"/>
                </a:solidFill>
                <a:latin typeface="Arial"/>
                <a:ea typeface="Arial"/>
                <a:cs typeface="Arial"/>
                <a:sym typeface="Arial"/>
              </a:rPr>
              <a:t>précise</a:t>
            </a:r>
            <a:r>
              <a:rPr lang="en-GB" b="0" i="0" dirty="0">
                <a:solidFill>
                  <a:srgbClr val="374151"/>
                </a:solidFill>
                <a:latin typeface="Arial"/>
                <a:ea typeface="Arial"/>
                <a:cs typeface="Arial"/>
                <a:sym typeface="Arial"/>
              </a:rPr>
              <a:t> et comparative des </a:t>
            </a:r>
            <a:r>
              <a:rPr lang="en-GB" b="0" i="0" dirty="0" err="1">
                <a:solidFill>
                  <a:srgbClr val="374151"/>
                </a:solidFill>
                <a:latin typeface="Arial"/>
                <a:ea typeface="Arial"/>
                <a:cs typeface="Arial"/>
                <a:sym typeface="Arial"/>
              </a:rPr>
              <a:t>données</a:t>
            </a:r>
            <a:r>
              <a:rPr lang="en-GB" b="0" i="0" dirty="0">
                <a:solidFill>
                  <a:srgbClr val="374151"/>
                </a:solidFill>
                <a:latin typeface="Arial"/>
                <a:ea typeface="Arial"/>
                <a:cs typeface="Arial"/>
                <a:sym typeface="Arial"/>
              </a:rPr>
              <a:t> </a:t>
            </a:r>
            <a:r>
              <a:rPr lang="en-GB" b="0" i="0" dirty="0" err="1">
                <a:solidFill>
                  <a:srgbClr val="374151"/>
                </a:solidFill>
                <a:latin typeface="Arial"/>
                <a:ea typeface="Arial"/>
                <a:cs typeface="Arial"/>
                <a:sym typeface="Arial"/>
              </a:rPr>
              <a:t>collectées</a:t>
            </a:r>
            <a:r>
              <a:rPr lang="en-GB" b="0" i="0" dirty="0">
                <a:solidFill>
                  <a:srgbClr val="374151"/>
                </a:solidFill>
                <a:latin typeface="Arial"/>
                <a:ea typeface="Arial"/>
                <a:cs typeface="Arial"/>
                <a:sym typeface="Arial"/>
              </a:rPr>
              <a:t>.« </a:t>
            </a:r>
            <a:endParaRPr dirty="0"/>
          </a:p>
          <a:p>
            <a:pPr marL="0" lvl="0" indent="0" algn="l" rtl="0">
              <a:spcBef>
                <a:spcPts val="0"/>
              </a:spcBef>
              <a:spcAft>
                <a:spcPts val="0"/>
              </a:spcAft>
              <a:buClr>
                <a:srgbClr val="374151"/>
              </a:buClr>
              <a:buSzPts val="1200"/>
              <a:buFont typeface="Arial"/>
              <a:buNone/>
            </a:pPr>
            <a:endParaRPr lang="en-GB" b="0" i="0" dirty="0">
              <a:solidFill>
                <a:srgbClr val="374151"/>
              </a:solidFill>
              <a:latin typeface="Arial"/>
              <a:ea typeface="Arial"/>
              <a:cs typeface="Arial"/>
              <a:sym typeface="Arial"/>
            </a:endParaRPr>
          </a:p>
          <a:p>
            <a:pPr marL="0" lvl="0" indent="0" algn="l" rtl="0">
              <a:spcBef>
                <a:spcPts val="0"/>
              </a:spcBef>
              <a:spcAft>
                <a:spcPts val="0"/>
              </a:spcAft>
              <a:buClr>
                <a:srgbClr val="374151"/>
              </a:buClr>
              <a:buSzPts val="1200"/>
              <a:buFont typeface="Arial"/>
              <a:buNone/>
            </a:pPr>
            <a:endParaRPr lang="en-GB" b="0" i="0" dirty="0">
              <a:solidFill>
                <a:srgbClr val="374151"/>
              </a:solidFill>
              <a:latin typeface="Arial"/>
              <a:ea typeface="Arial"/>
              <a:cs typeface="Arial"/>
              <a:sym typeface="Arial"/>
            </a:endParaRPr>
          </a:p>
          <a:p>
            <a:pPr marL="0" lvl="0" indent="0" algn="l" rtl="0">
              <a:spcBef>
                <a:spcPts val="0"/>
              </a:spcBef>
              <a:spcAft>
                <a:spcPts val="0"/>
              </a:spcAft>
              <a:buClr>
                <a:srgbClr val="374151"/>
              </a:buClr>
              <a:buSzPts val="1200"/>
              <a:buFont typeface="Arial"/>
              <a:buNone/>
            </a:pPr>
            <a:r>
              <a:rPr lang="en-GB" b="0" i="0" dirty="0" err="1">
                <a:solidFill>
                  <a:srgbClr val="374151"/>
                </a:solidFill>
                <a:latin typeface="Arial"/>
                <a:ea typeface="Arial"/>
                <a:cs typeface="Arial"/>
                <a:sym typeface="Arial"/>
              </a:rPr>
              <a:t>Pyspark</a:t>
            </a:r>
            <a:r>
              <a:rPr lang="en-GB" b="0" i="0" dirty="0">
                <a:solidFill>
                  <a:srgbClr val="374151"/>
                </a:solidFill>
                <a:latin typeface="Arial"/>
                <a:ea typeface="Arial"/>
                <a:cs typeface="Arial"/>
                <a:sym typeface="Arial"/>
              </a:rPr>
              <a:t> utilise des </a:t>
            </a:r>
            <a:r>
              <a:rPr lang="en-GB" b="0" i="0" dirty="0" err="1">
                <a:solidFill>
                  <a:srgbClr val="374151"/>
                </a:solidFill>
                <a:latin typeface="Arial"/>
                <a:ea typeface="Arial"/>
                <a:cs typeface="Arial"/>
                <a:sym typeface="Arial"/>
              </a:rPr>
              <a:t>DataFrames</a:t>
            </a:r>
            <a:r>
              <a:rPr lang="en-GB" b="0" i="0" dirty="0">
                <a:solidFill>
                  <a:srgbClr val="374151"/>
                </a:solidFill>
                <a:latin typeface="Arial"/>
                <a:ea typeface="Arial"/>
                <a:cs typeface="Arial"/>
                <a:sym typeface="Arial"/>
              </a:rPr>
              <a:t> pour </a:t>
            </a:r>
            <a:r>
              <a:rPr lang="en-GB" b="0" i="0" dirty="0" err="1">
                <a:solidFill>
                  <a:srgbClr val="374151"/>
                </a:solidFill>
                <a:latin typeface="Arial"/>
                <a:ea typeface="Arial"/>
                <a:cs typeface="Arial"/>
                <a:sym typeface="Arial"/>
              </a:rPr>
              <a:t>manipuler</a:t>
            </a:r>
            <a:r>
              <a:rPr lang="en-GB" b="0" i="0" dirty="0">
                <a:solidFill>
                  <a:srgbClr val="374151"/>
                </a:solidFill>
                <a:latin typeface="Arial"/>
                <a:ea typeface="Arial"/>
                <a:cs typeface="Arial"/>
                <a:sym typeface="Arial"/>
              </a:rPr>
              <a:t> des </a:t>
            </a:r>
            <a:r>
              <a:rPr lang="en-GB" b="0" i="0" dirty="0" err="1">
                <a:solidFill>
                  <a:srgbClr val="374151"/>
                </a:solidFill>
                <a:latin typeface="Arial"/>
                <a:ea typeface="Arial"/>
                <a:cs typeface="Arial"/>
                <a:sym typeface="Arial"/>
              </a:rPr>
              <a:t>données</a:t>
            </a:r>
            <a:r>
              <a:rPr lang="en-GB" b="0" i="0" dirty="0">
                <a:solidFill>
                  <a:srgbClr val="374151"/>
                </a:solidFill>
                <a:latin typeface="Arial"/>
                <a:ea typeface="Arial"/>
                <a:cs typeface="Arial"/>
                <a:sym typeface="Arial"/>
              </a:rPr>
              <a:t> </a:t>
            </a:r>
            <a:r>
              <a:rPr lang="en-GB" b="0" i="0" dirty="0" err="1">
                <a:solidFill>
                  <a:srgbClr val="374151"/>
                </a:solidFill>
                <a:latin typeface="Arial"/>
                <a:ea typeface="Arial"/>
                <a:cs typeface="Arial"/>
                <a:sym typeface="Arial"/>
              </a:rPr>
              <a:t>structurées</a:t>
            </a:r>
            <a:r>
              <a:rPr lang="en-GB" b="0" i="0" dirty="0">
                <a:solidFill>
                  <a:srgbClr val="374151"/>
                </a:solidFill>
                <a:latin typeface="Arial"/>
                <a:ea typeface="Arial"/>
                <a:cs typeface="Arial"/>
                <a:sym typeface="Arial"/>
              </a:rPr>
              <a:t>, qui </a:t>
            </a:r>
            <a:r>
              <a:rPr lang="en-GB" b="0" i="0" dirty="0" err="1">
                <a:solidFill>
                  <a:srgbClr val="374151"/>
                </a:solidFill>
                <a:latin typeface="Arial"/>
                <a:ea typeface="Arial"/>
                <a:cs typeface="Arial"/>
                <a:sym typeface="Arial"/>
              </a:rPr>
              <a:t>sont</a:t>
            </a:r>
            <a:r>
              <a:rPr lang="en-GB" b="0" i="0" dirty="0">
                <a:solidFill>
                  <a:srgbClr val="374151"/>
                </a:solidFill>
                <a:latin typeface="Arial"/>
                <a:ea typeface="Arial"/>
                <a:cs typeface="Arial"/>
                <a:sym typeface="Arial"/>
              </a:rPr>
              <a:t> </a:t>
            </a:r>
            <a:r>
              <a:rPr lang="en-GB" b="0" i="0" dirty="0" err="1">
                <a:solidFill>
                  <a:srgbClr val="374151"/>
                </a:solidFill>
                <a:latin typeface="Arial"/>
                <a:ea typeface="Arial"/>
                <a:cs typeface="Arial"/>
                <a:sym typeface="Arial"/>
              </a:rPr>
              <a:t>une</a:t>
            </a:r>
            <a:r>
              <a:rPr lang="en-GB" b="0" i="0" dirty="0">
                <a:solidFill>
                  <a:srgbClr val="374151"/>
                </a:solidFill>
                <a:latin typeface="Arial"/>
                <a:ea typeface="Arial"/>
                <a:cs typeface="Arial"/>
                <a:sym typeface="Arial"/>
              </a:rPr>
              <a:t> abstraction de plus haut </a:t>
            </a:r>
            <a:r>
              <a:rPr lang="en-GB" b="0" i="0" dirty="0" err="1">
                <a:solidFill>
                  <a:srgbClr val="374151"/>
                </a:solidFill>
                <a:latin typeface="Arial"/>
                <a:ea typeface="Arial"/>
                <a:cs typeface="Arial"/>
                <a:sym typeface="Arial"/>
              </a:rPr>
              <a:t>niveau</a:t>
            </a:r>
            <a:r>
              <a:rPr lang="en-GB" b="0" i="0" dirty="0">
                <a:solidFill>
                  <a:srgbClr val="374151"/>
                </a:solidFill>
                <a:latin typeface="Arial"/>
                <a:ea typeface="Arial"/>
                <a:cs typeface="Arial"/>
                <a:sym typeface="Arial"/>
              </a:rPr>
              <a:t> </a:t>
            </a:r>
            <a:r>
              <a:rPr lang="en-GB" b="0" i="0" dirty="0" err="1">
                <a:solidFill>
                  <a:srgbClr val="374151"/>
                </a:solidFill>
                <a:latin typeface="Arial"/>
                <a:ea typeface="Arial"/>
                <a:cs typeface="Arial"/>
                <a:sym typeface="Arial"/>
              </a:rPr>
              <a:t>basée</a:t>
            </a:r>
            <a:r>
              <a:rPr lang="en-GB" b="0" i="0" dirty="0">
                <a:solidFill>
                  <a:srgbClr val="374151"/>
                </a:solidFill>
                <a:latin typeface="Arial"/>
                <a:ea typeface="Arial"/>
                <a:cs typeface="Arial"/>
                <a:sym typeface="Arial"/>
              </a:rPr>
              <a:t> sur les RDD sous-</a:t>
            </a:r>
            <a:r>
              <a:rPr lang="en-GB" b="0" i="0" dirty="0" err="1">
                <a:solidFill>
                  <a:srgbClr val="374151"/>
                </a:solidFill>
                <a:latin typeface="Arial"/>
                <a:ea typeface="Arial"/>
                <a:cs typeface="Arial"/>
                <a:sym typeface="Arial"/>
              </a:rPr>
              <a:t>jacents</a:t>
            </a:r>
            <a:r>
              <a:rPr lang="en-GB" b="0" i="0" dirty="0">
                <a:solidFill>
                  <a:srgbClr val="374151"/>
                </a:solidFill>
                <a:latin typeface="Arial"/>
                <a:ea typeface="Arial"/>
                <a:cs typeface="Arial"/>
                <a:sym typeface="Arial"/>
              </a:rPr>
              <a:t>, et </a:t>
            </a:r>
            <a:r>
              <a:rPr lang="en-GB" b="0" i="0" dirty="0" err="1">
                <a:solidFill>
                  <a:srgbClr val="374151"/>
                </a:solidFill>
                <a:latin typeface="Arial"/>
                <a:ea typeface="Arial"/>
                <a:cs typeface="Arial"/>
                <a:sym typeface="Arial"/>
              </a:rPr>
              <a:t>ils</a:t>
            </a:r>
            <a:r>
              <a:rPr lang="en-GB" b="0" i="0" dirty="0">
                <a:solidFill>
                  <a:srgbClr val="374151"/>
                </a:solidFill>
                <a:latin typeface="Arial"/>
                <a:ea typeface="Arial"/>
                <a:cs typeface="Arial"/>
                <a:sym typeface="Arial"/>
              </a:rPr>
              <a:t> </a:t>
            </a:r>
            <a:r>
              <a:rPr lang="en-GB" b="0" i="0" dirty="0" err="1">
                <a:solidFill>
                  <a:srgbClr val="374151"/>
                </a:solidFill>
                <a:latin typeface="Arial"/>
                <a:ea typeface="Arial"/>
                <a:cs typeface="Arial"/>
                <a:sym typeface="Arial"/>
              </a:rPr>
              <a:t>offrent</a:t>
            </a:r>
            <a:r>
              <a:rPr lang="en-GB" b="0" i="0" dirty="0">
                <a:solidFill>
                  <a:srgbClr val="374151"/>
                </a:solidFill>
                <a:latin typeface="Arial"/>
                <a:ea typeface="Arial"/>
                <a:cs typeface="Arial"/>
                <a:sym typeface="Arial"/>
              </a:rPr>
              <a:t> des </a:t>
            </a:r>
            <a:r>
              <a:rPr lang="en-GB" b="0" i="0" dirty="0" err="1">
                <a:solidFill>
                  <a:srgbClr val="374151"/>
                </a:solidFill>
                <a:latin typeface="Arial"/>
                <a:ea typeface="Arial"/>
                <a:cs typeface="Arial"/>
                <a:sym typeface="Arial"/>
              </a:rPr>
              <a:t>avantages</a:t>
            </a:r>
            <a:r>
              <a:rPr lang="en-GB" b="0" i="0" dirty="0">
                <a:solidFill>
                  <a:srgbClr val="374151"/>
                </a:solidFill>
                <a:latin typeface="Arial"/>
                <a:ea typeface="Arial"/>
                <a:cs typeface="Arial"/>
                <a:sym typeface="Arial"/>
              </a:rPr>
              <a:t> </a:t>
            </a:r>
            <a:r>
              <a:rPr lang="en-GB" b="0" i="0" dirty="0" err="1">
                <a:solidFill>
                  <a:srgbClr val="374151"/>
                </a:solidFill>
                <a:latin typeface="Arial"/>
                <a:ea typeface="Arial"/>
                <a:cs typeface="Arial"/>
                <a:sym typeface="Arial"/>
              </a:rPr>
              <a:t>significatifs</a:t>
            </a:r>
            <a:r>
              <a:rPr lang="en-GB" b="0" i="0" dirty="0">
                <a:solidFill>
                  <a:srgbClr val="374151"/>
                </a:solidFill>
                <a:latin typeface="Arial"/>
                <a:ea typeface="Arial"/>
                <a:cs typeface="Arial"/>
                <a:sym typeface="Arial"/>
              </a:rPr>
              <a:t> </a:t>
            </a:r>
            <a:r>
              <a:rPr lang="en-GB" b="0" i="0" dirty="0" err="1">
                <a:solidFill>
                  <a:srgbClr val="374151"/>
                </a:solidFill>
                <a:latin typeface="Arial"/>
                <a:ea typeface="Arial"/>
                <a:cs typeface="Arial"/>
                <a:sym typeface="Arial"/>
              </a:rPr>
              <a:t>en</a:t>
            </a:r>
            <a:r>
              <a:rPr lang="en-GB" b="0" i="0" dirty="0">
                <a:solidFill>
                  <a:srgbClr val="374151"/>
                </a:solidFill>
                <a:latin typeface="Arial"/>
                <a:ea typeface="Arial"/>
                <a:cs typeface="Arial"/>
                <a:sym typeface="Arial"/>
              </a:rPr>
              <a:t> </a:t>
            </a:r>
            <a:r>
              <a:rPr lang="en-GB" b="0" i="0" dirty="0" err="1">
                <a:solidFill>
                  <a:srgbClr val="374151"/>
                </a:solidFill>
                <a:latin typeface="Arial"/>
                <a:ea typeface="Arial"/>
                <a:cs typeface="Arial"/>
                <a:sym typeface="Arial"/>
              </a:rPr>
              <a:t>termes</a:t>
            </a:r>
            <a:r>
              <a:rPr lang="en-GB" b="0" i="0" dirty="0">
                <a:solidFill>
                  <a:srgbClr val="374151"/>
                </a:solidFill>
                <a:latin typeface="Arial"/>
                <a:ea typeface="Arial"/>
                <a:cs typeface="Arial"/>
                <a:sym typeface="Arial"/>
              </a:rPr>
              <a:t> de performance et </a:t>
            </a:r>
            <a:r>
              <a:rPr lang="en-GB" b="0" i="0" dirty="0" err="1">
                <a:solidFill>
                  <a:srgbClr val="374151"/>
                </a:solidFill>
                <a:latin typeface="Arial"/>
                <a:ea typeface="Arial"/>
                <a:cs typeface="Arial"/>
                <a:sym typeface="Arial"/>
              </a:rPr>
              <a:t>d'évolutivité</a:t>
            </a:r>
            <a:r>
              <a:rPr lang="en-GB" b="0" i="0" dirty="0">
                <a:solidFill>
                  <a:srgbClr val="374151"/>
                </a:solidFill>
                <a:latin typeface="Arial"/>
                <a:ea typeface="Arial"/>
                <a:cs typeface="Arial"/>
                <a:sym typeface="Arial"/>
              </a:rPr>
              <a:t> par rapport aux </a:t>
            </a:r>
            <a:r>
              <a:rPr lang="en-GB" b="0" i="0" dirty="0" err="1">
                <a:solidFill>
                  <a:srgbClr val="374151"/>
                </a:solidFill>
                <a:latin typeface="Arial"/>
                <a:ea typeface="Arial"/>
                <a:cs typeface="Arial"/>
                <a:sym typeface="Arial"/>
              </a:rPr>
              <a:t>DataFrames</a:t>
            </a:r>
            <a:r>
              <a:rPr lang="en-GB" b="0" i="0" dirty="0">
                <a:solidFill>
                  <a:srgbClr val="374151"/>
                </a:solidFill>
                <a:latin typeface="Arial"/>
                <a:ea typeface="Arial"/>
                <a:cs typeface="Arial"/>
                <a:sym typeface="Arial"/>
              </a:rPr>
              <a:t> de Pandas.</a:t>
            </a:r>
          </a:p>
          <a:p>
            <a:pPr marL="0" lvl="0" indent="0" algn="l" rtl="0">
              <a:spcBef>
                <a:spcPts val="0"/>
              </a:spcBef>
              <a:spcAft>
                <a:spcPts val="0"/>
              </a:spcAft>
              <a:buClr>
                <a:srgbClr val="374151"/>
              </a:buClr>
              <a:buSzPts val="1200"/>
              <a:buFont typeface="Arial"/>
              <a:buNone/>
            </a:pPr>
            <a:endParaRPr lang="en-GB" b="0" i="0" dirty="0">
              <a:solidFill>
                <a:srgbClr val="374151"/>
              </a:solidFill>
              <a:latin typeface="Arial"/>
              <a:cs typeface="Arial"/>
              <a:sym typeface="Arial"/>
            </a:endParaRPr>
          </a:p>
          <a:p>
            <a:pPr marL="0" lvl="0" indent="0" algn="l" rtl="0">
              <a:spcBef>
                <a:spcPts val="0"/>
              </a:spcBef>
              <a:spcAft>
                <a:spcPts val="0"/>
              </a:spcAft>
              <a:buClr>
                <a:srgbClr val="374151"/>
              </a:buClr>
              <a:buSzPts val="1200"/>
              <a:buFont typeface="Arial"/>
              <a:buNone/>
            </a:pPr>
            <a:endParaRPr lang="en-GB" b="0" i="0" dirty="0">
              <a:solidFill>
                <a:srgbClr val="374151"/>
              </a:solidFill>
              <a:latin typeface="Arial"/>
              <a:cs typeface="Arial"/>
              <a:sym typeface="Arial"/>
            </a:endParaRPr>
          </a:p>
          <a:p>
            <a:pPr algn="l"/>
            <a:r>
              <a:rPr lang="fr-FR" b="0" i="0" dirty="0">
                <a:solidFill>
                  <a:srgbClr val="374151"/>
                </a:solidFill>
                <a:effectLst/>
                <a:latin typeface="Söhne"/>
              </a:rPr>
              <a:t>Apache Parquet est un format de stockage de données en colonnes qui est souvent utilisé pour stocker de grandes quantités de données dans des environnements distribués. Voici quelques avantages du format Parquet :</a:t>
            </a:r>
          </a:p>
          <a:p>
            <a:pPr algn="l">
              <a:buFont typeface="+mj-lt"/>
              <a:buAutoNum type="arabicPeriod"/>
            </a:pPr>
            <a:r>
              <a:rPr lang="fr-FR" b="0" i="0" dirty="0">
                <a:solidFill>
                  <a:srgbClr val="374151"/>
                </a:solidFill>
                <a:effectLst/>
                <a:latin typeface="Söhne"/>
              </a:rPr>
              <a:t>Compression efficace : Parquet utilise des techniques de compression de données pour stocker les données de manière plus compacte, ce qui permet de réduire l'utilisation de l'espace de stockage et d'améliorer les performances de lecture et d'écriture.</a:t>
            </a:r>
          </a:p>
          <a:p>
            <a:pPr algn="l">
              <a:buFont typeface="+mj-lt"/>
              <a:buAutoNum type="arabicPeriod"/>
            </a:pPr>
            <a:r>
              <a:rPr lang="fr-FR" b="0" i="0" dirty="0">
                <a:solidFill>
                  <a:srgbClr val="374151"/>
                </a:solidFill>
                <a:effectLst/>
                <a:latin typeface="Söhne"/>
              </a:rPr>
              <a:t>Traitement efficace des données : Le format Parquet est optimisé pour le traitement en parallèle de données sur des clusters distribués, ce qui permet de traiter les données plus rapidement et plus efficacement que les formats de stockage de données traditionnels.</a:t>
            </a:r>
          </a:p>
          <a:p>
            <a:pPr algn="l">
              <a:buFont typeface="+mj-lt"/>
              <a:buAutoNum type="arabicPeriod"/>
            </a:pPr>
            <a:r>
              <a:rPr lang="fr-FR" b="0" i="0" dirty="0">
                <a:solidFill>
                  <a:srgbClr val="374151"/>
                </a:solidFill>
                <a:effectLst/>
                <a:latin typeface="Söhne"/>
              </a:rPr>
              <a:t>Facilité d'accès aux données : Parquet est compatible avec un large éventail de langages de programmation et d'outils d'analyse de données, ce qui facilite l'accès et l'analyse des données stockées dans ce format.</a:t>
            </a:r>
          </a:p>
          <a:p>
            <a:pPr marL="0" lvl="0" indent="0" algn="l" rtl="0">
              <a:spcBef>
                <a:spcPts val="0"/>
              </a:spcBef>
              <a:spcAft>
                <a:spcPts val="0"/>
              </a:spcAft>
              <a:buClr>
                <a:srgbClr val="374151"/>
              </a:buClr>
              <a:buSzPts val="1200"/>
              <a:buFont typeface="Arial"/>
              <a:buNone/>
            </a:pPr>
            <a:endParaRPr dirty="0"/>
          </a:p>
        </p:txBody>
      </p:sp>
      <p:sp>
        <p:nvSpPr>
          <p:cNvPr id="495" name="Google Shape;495;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GB"/>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0" name="Google Shape;560;p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endParaRPr/>
          </a:p>
        </p:txBody>
      </p:sp>
      <p:sp>
        <p:nvSpPr>
          <p:cNvPr id="561" name="Google Shape;561;p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GB"/>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1" name="Google Shape;641;p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endParaRPr/>
          </a:p>
        </p:txBody>
      </p:sp>
      <p:sp>
        <p:nvSpPr>
          <p:cNvPr id="642" name="Google Shape;642;p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GB"/>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C2B98B1-5865-02EE-D479-A4CA5C334DE9}"/>
              </a:ext>
            </a:extLst>
          </p:cNvPr>
          <p:cNvSpPr>
            <a:spLocks noGrp="1"/>
          </p:cNvSpPr>
          <p:nvPr>
            <p:ph type="ctrTitle"/>
          </p:nvPr>
        </p:nvSpPr>
        <p:spPr>
          <a:xfrm>
            <a:off x="2286000" y="1683545"/>
            <a:ext cx="13716000" cy="3581400"/>
          </a:xfrm>
        </p:spPr>
        <p:txBody>
          <a:bodyPr anchor="b"/>
          <a:lstStyle>
            <a:lvl1pPr algn="ctr">
              <a:defRPr sz="9000"/>
            </a:lvl1pPr>
          </a:lstStyle>
          <a:p>
            <a:r>
              <a:rPr lang="fr-FR"/>
              <a:t>Modifiez le style du titre</a:t>
            </a:r>
          </a:p>
        </p:txBody>
      </p:sp>
      <p:sp>
        <p:nvSpPr>
          <p:cNvPr id="3" name="Sous-titre 2">
            <a:extLst>
              <a:ext uri="{FF2B5EF4-FFF2-40B4-BE49-F238E27FC236}">
                <a16:creationId xmlns:a16="http://schemas.microsoft.com/office/drawing/2014/main" id="{452F84D7-C5B5-4D14-B470-B838592BBB18}"/>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F55DD5C2-D279-C9F3-2929-BE70C5FBF278}"/>
              </a:ext>
            </a:extLst>
          </p:cNvPr>
          <p:cNvSpPr>
            <a:spLocks noGrp="1"/>
          </p:cNvSpPr>
          <p:nvPr>
            <p:ph type="dt" sz="half" idx="10"/>
          </p:nvPr>
        </p:nvSpPr>
        <p:spPr/>
        <p:txBody>
          <a:bodyPr/>
          <a:lstStyle/>
          <a:p>
            <a:fld id="{31092B44-B462-4DD0-A29A-4F9CC4FB0615}" type="datetimeFigureOut">
              <a:rPr lang="fr-FR" smtClean="0"/>
              <a:t>18/02/2023</a:t>
            </a:fld>
            <a:endParaRPr lang="fr-FR"/>
          </a:p>
        </p:txBody>
      </p:sp>
      <p:sp>
        <p:nvSpPr>
          <p:cNvPr id="5" name="Espace réservé du pied de page 4">
            <a:extLst>
              <a:ext uri="{FF2B5EF4-FFF2-40B4-BE49-F238E27FC236}">
                <a16:creationId xmlns:a16="http://schemas.microsoft.com/office/drawing/2014/main" id="{223EEC9F-9998-2068-96B1-691F96DCC57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9927DA4-7938-EAA2-F4AF-A6D5CDA3CC6E}"/>
              </a:ext>
            </a:extLst>
          </p:cNvPr>
          <p:cNvSpPr>
            <a:spLocks noGrp="1"/>
          </p:cNvSpPr>
          <p:nvPr>
            <p:ph type="sldNum" sz="quarter" idx="12"/>
          </p:nvPr>
        </p:nvSpPr>
        <p:spPr/>
        <p:txBody>
          <a:bodyPr/>
          <a:lstStyle/>
          <a:p>
            <a:fld id="{9280C746-4691-4BE2-A2E3-540B8B2F0D75}" type="slidenum">
              <a:rPr lang="fr-FR" smtClean="0"/>
              <a:t>‹N°›</a:t>
            </a:fld>
            <a:endParaRPr lang="fr-FR"/>
          </a:p>
        </p:txBody>
      </p:sp>
    </p:spTree>
    <p:extLst>
      <p:ext uri="{BB962C8B-B14F-4D97-AF65-F5344CB8AC3E}">
        <p14:creationId xmlns:p14="http://schemas.microsoft.com/office/powerpoint/2010/main" val="109511517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809F5D-7812-05ED-65FF-2A5269AB9496}"/>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0B5AE568-A168-B21A-BB40-F7713BEB3DE0}"/>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7EF6A6F-ED3E-29AE-40F5-624023B11C13}"/>
              </a:ext>
            </a:extLst>
          </p:cNvPr>
          <p:cNvSpPr>
            <a:spLocks noGrp="1"/>
          </p:cNvSpPr>
          <p:nvPr>
            <p:ph type="dt" sz="half" idx="10"/>
          </p:nvPr>
        </p:nvSpPr>
        <p:spPr/>
        <p:txBody>
          <a:bodyPr/>
          <a:lstStyle/>
          <a:p>
            <a:fld id="{31092B44-B462-4DD0-A29A-4F9CC4FB0615}" type="datetimeFigureOut">
              <a:rPr lang="fr-FR" smtClean="0"/>
              <a:t>18/02/2023</a:t>
            </a:fld>
            <a:endParaRPr lang="fr-FR"/>
          </a:p>
        </p:txBody>
      </p:sp>
      <p:sp>
        <p:nvSpPr>
          <p:cNvPr id="5" name="Espace réservé du pied de page 4">
            <a:extLst>
              <a:ext uri="{FF2B5EF4-FFF2-40B4-BE49-F238E27FC236}">
                <a16:creationId xmlns:a16="http://schemas.microsoft.com/office/drawing/2014/main" id="{DBF51382-0D45-AB69-9F72-55E793B5DB2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AAC9924-BC5E-54B3-1EC1-893E72B80A04}"/>
              </a:ext>
            </a:extLst>
          </p:cNvPr>
          <p:cNvSpPr>
            <a:spLocks noGrp="1"/>
          </p:cNvSpPr>
          <p:nvPr>
            <p:ph type="sldNum" sz="quarter" idx="12"/>
          </p:nvPr>
        </p:nvSpPr>
        <p:spPr/>
        <p:txBody>
          <a:bodyPr/>
          <a:lstStyle/>
          <a:p>
            <a:fld id="{9280C746-4691-4BE2-A2E3-540B8B2F0D75}" type="slidenum">
              <a:rPr lang="fr-FR" smtClean="0"/>
              <a:t>‹N°›</a:t>
            </a:fld>
            <a:endParaRPr lang="fr-FR"/>
          </a:p>
        </p:txBody>
      </p:sp>
    </p:spTree>
    <p:extLst>
      <p:ext uri="{BB962C8B-B14F-4D97-AF65-F5344CB8AC3E}">
        <p14:creationId xmlns:p14="http://schemas.microsoft.com/office/powerpoint/2010/main" val="192701626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0CC731E3-8467-1268-0AED-2BC0560B2168}"/>
              </a:ext>
            </a:extLst>
          </p:cNvPr>
          <p:cNvSpPr>
            <a:spLocks noGrp="1"/>
          </p:cNvSpPr>
          <p:nvPr>
            <p:ph type="title" orient="vert"/>
          </p:nvPr>
        </p:nvSpPr>
        <p:spPr>
          <a:xfrm>
            <a:off x="13087350" y="547688"/>
            <a:ext cx="3943350" cy="8717757"/>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81B35F53-08B7-5FBF-0B39-19B28036BE56}"/>
              </a:ext>
            </a:extLst>
          </p:cNvPr>
          <p:cNvSpPr>
            <a:spLocks noGrp="1"/>
          </p:cNvSpPr>
          <p:nvPr>
            <p:ph type="body" orient="vert" idx="1"/>
          </p:nvPr>
        </p:nvSpPr>
        <p:spPr>
          <a:xfrm>
            <a:off x="1257300" y="547688"/>
            <a:ext cx="11601450" cy="8717757"/>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C1E11C4-8EE1-4C35-B9D4-047993CE20AC}"/>
              </a:ext>
            </a:extLst>
          </p:cNvPr>
          <p:cNvSpPr>
            <a:spLocks noGrp="1"/>
          </p:cNvSpPr>
          <p:nvPr>
            <p:ph type="dt" sz="half" idx="10"/>
          </p:nvPr>
        </p:nvSpPr>
        <p:spPr/>
        <p:txBody>
          <a:bodyPr/>
          <a:lstStyle/>
          <a:p>
            <a:fld id="{31092B44-B462-4DD0-A29A-4F9CC4FB0615}" type="datetimeFigureOut">
              <a:rPr lang="fr-FR" smtClean="0"/>
              <a:t>18/02/2023</a:t>
            </a:fld>
            <a:endParaRPr lang="fr-FR"/>
          </a:p>
        </p:txBody>
      </p:sp>
      <p:sp>
        <p:nvSpPr>
          <p:cNvPr id="5" name="Espace réservé du pied de page 4">
            <a:extLst>
              <a:ext uri="{FF2B5EF4-FFF2-40B4-BE49-F238E27FC236}">
                <a16:creationId xmlns:a16="http://schemas.microsoft.com/office/drawing/2014/main" id="{C8728395-0512-CCED-8A69-D1C1ED80D4A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5022001-6C5F-0A55-27BB-2EF7B507A52D}"/>
              </a:ext>
            </a:extLst>
          </p:cNvPr>
          <p:cNvSpPr>
            <a:spLocks noGrp="1"/>
          </p:cNvSpPr>
          <p:nvPr>
            <p:ph type="sldNum" sz="quarter" idx="12"/>
          </p:nvPr>
        </p:nvSpPr>
        <p:spPr/>
        <p:txBody>
          <a:bodyPr/>
          <a:lstStyle/>
          <a:p>
            <a:fld id="{9280C746-4691-4BE2-A2E3-540B8B2F0D75}" type="slidenum">
              <a:rPr lang="fr-FR" smtClean="0"/>
              <a:t>‹N°›</a:t>
            </a:fld>
            <a:endParaRPr lang="fr-FR"/>
          </a:p>
        </p:txBody>
      </p:sp>
    </p:spTree>
    <p:extLst>
      <p:ext uri="{BB962C8B-B14F-4D97-AF65-F5344CB8AC3E}">
        <p14:creationId xmlns:p14="http://schemas.microsoft.com/office/powerpoint/2010/main" val="263742262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49E292-4DAE-7EE8-E8E9-74B23760AE19}"/>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AA11F2F1-3BC1-C9E1-F82B-73A58A20D968}"/>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7FD0312-A5E8-06CB-72D3-7FEFFCCD2161}"/>
              </a:ext>
            </a:extLst>
          </p:cNvPr>
          <p:cNvSpPr>
            <a:spLocks noGrp="1"/>
          </p:cNvSpPr>
          <p:nvPr>
            <p:ph type="dt" sz="half" idx="10"/>
          </p:nvPr>
        </p:nvSpPr>
        <p:spPr/>
        <p:txBody>
          <a:bodyPr/>
          <a:lstStyle/>
          <a:p>
            <a:fld id="{31092B44-B462-4DD0-A29A-4F9CC4FB0615}" type="datetimeFigureOut">
              <a:rPr lang="fr-FR" smtClean="0"/>
              <a:t>18/02/2023</a:t>
            </a:fld>
            <a:endParaRPr lang="fr-FR"/>
          </a:p>
        </p:txBody>
      </p:sp>
      <p:sp>
        <p:nvSpPr>
          <p:cNvPr id="5" name="Espace réservé du pied de page 4">
            <a:extLst>
              <a:ext uri="{FF2B5EF4-FFF2-40B4-BE49-F238E27FC236}">
                <a16:creationId xmlns:a16="http://schemas.microsoft.com/office/drawing/2014/main" id="{19431198-2965-09A1-B2EA-375755E318B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18FD10A-1536-967C-1181-181FC8143D0A}"/>
              </a:ext>
            </a:extLst>
          </p:cNvPr>
          <p:cNvSpPr>
            <a:spLocks noGrp="1"/>
          </p:cNvSpPr>
          <p:nvPr>
            <p:ph type="sldNum" sz="quarter" idx="12"/>
          </p:nvPr>
        </p:nvSpPr>
        <p:spPr/>
        <p:txBody>
          <a:bodyPr/>
          <a:lstStyle/>
          <a:p>
            <a:fld id="{9280C746-4691-4BE2-A2E3-540B8B2F0D75}" type="slidenum">
              <a:rPr lang="fr-FR" smtClean="0"/>
              <a:t>‹N°›</a:t>
            </a:fld>
            <a:endParaRPr lang="fr-FR"/>
          </a:p>
        </p:txBody>
      </p:sp>
    </p:spTree>
    <p:extLst>
      <p:ext uri="{BB962C8B-B14F-4D97-AF65-F5344CB8AC3E}">
        <p14:creationId xmlns:p14="http://schemas.microsoft.com/office/powerpoint/2010/main" val="173878483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7C8DE1-CD1C-0690-F667-A3E4F9C40FBB}"/>
              </a:ext>
            </a:extLst>
          </p:cNvPr>
          <p:cNvSpPr>
            <a:spLocks noGrp="1"/>
          </p:cNvSpPr>
          <p:nvPr>
            <p:ph type="title"/>
          </p:nvPr>
        </p:nvSpPr>
        <p:spPr>
          <a:xfrm>
            <a:off x="1247775" y="2564608"/>
            <a:ext cx="15773400" cy="4279106"/>
          </a:xfrm>
        </p:spPr>
        <p:txBody>
          <a:bodyPr anchor="b"/>
          <a:lstStyle>
            <a:lvl1pPr>
              <a:defRPr sz="9000"/>
            </a:lvl1pPr>
          </a:lstStyle>
          <a:p>
            <a:r>
              <a:rPr lang="fr-FR"/>
              <a:t>Modifiez le style du titre</a:t>
            </a:r>
          </a:p>
        </p:txBody>
      </p:sp>
      <p:sp>
        <p:nvSpPr>
          <p:cNvPr id="3" name="Espace réservé du texte 2">
            <a:extLst>
              <a:ext uri="{FF2B5EF4-FFF2-40B4-BE49-F238E27FC236}">
                <a16:creationId xmlns:a16="http://schemas.microsoft.com/office/drawing/2014/main" id="{094F5DBF-5D28-E9F7-45B5-07BBFBAC8E68}"/>
              </a:ext>
            </a:extLst>
          </p:cNvPr>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B1AE3117-3A22-3FE4-59A0-C09A5052788B}"/>
              </a:ext>
            </a:extLst>
          </p:cNvPr>
          <p:cNvSpPr>
            <a:spLocks noGrp="1"/>
          </p:cNvSpPr>
          <p:nvPr>
            <p:ph type="dt" sz="half" idx="10"/>
          </p:nvPr>
        </p:nvSpPr>
        <p:spPr/>
        <p:txBody>
          <a:bodyPr/>
          <a:lstStyle/>
          <a:p>
            <a:fld id="{31092B44-B462-4DD0-A29A-4F9CC4FB0615}" type="datetimeFigureOut">
              <a:rPr lang="fr-FR" smtClean="0"/>
              <a:t>18/02/2023</a:t>
            </a:fld>
            <a:endParaRPr lang="fr-FR"/>
          </a:p>
        </p:txBody>
      </p:sp>
      <p:sp>
        <p:nvSpPr>
          <p:cNvPr id="5" name="Espace réservé du pied de page 4">
            <a:extLst>
              <a:ext uri="{FF2B5EF4-FFF2-40B4-BE49-F238E27FC236}">
                <a16:creationId xmlns:a16="http://schemas.microsoft.com/office/drawing/2014/main" id="{65708455-2532-FDE9-477E-B94158C3D05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6C32319-7C48-3E74-536F-812CF95383B3}"/>
              </a:ext>
            </a:extLst>
          </p:cNvPr>
          <p:cNvSpPr>
            <a:spLocks noGrp="1"/>
          </p:cNvSpPr>
          <p:nvPr>
            <p:ph type="sldNum" sz="quarter" idx="12"/>
          </p:nvPr>
        </p:nvSpPr>
        <p:spPr/>
        <p:txBody>
          <a:bodyPr/>
          <a:lstStyle/>
          <a:p>
            <a:fld id="{9280C746-4691-4BE2-A2E3-540B8B2F0D75}" type="slidenum">
              <a:rPr lang="fr-FR" smtClean="0"/>
              <a:t>‹N°›</a:t>
            </a:fld>
            <a:endParaRPr lang="fr-FR"/>
          </a:p>
        </p:txBody>
      </p:sp>
    </p:spTree>
    <p:extLst>
      <p:ext uri="{BB962C8B-B14F-4D97-AF65-F5344CB8AC3E}">
        <p14:creationId xmlns:p14="http://schemas.microsoft.com/office/powerpoint/2010/main" val="153191848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943CFA-9AB7-E665-F26F-670B1E62167A}"/>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2207A4C-C719-760A-4587-7CAEF02CAA12}"/>
              </a:ext>
            </a:extLst>
          </p:cNvPr>
          <p:cNvSpPr>
            <a:spLocks noGrp="1"/>
          </p:cNvSpPr>
          <p:nvPr>
            <p:ph sz="half" idx="1"/>
          </p:nvPr>
        </p:nvSpPr>
        <p:spPr>
          <a:xfrm>
            <a:off x="1257300" y="2738438"/>
            <a:ext cx="7772400" cy="6527007"/>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668F4E45-86CD-5720-C2DC-847E3BC7D193}"/>
              </a:ext>
            </a:extLst>
          </p:cNvPr>
          <p:cNvSpPr>
            <a:spLocks noGrp="1"/>
          </p:cNvSpPr>
          <p:nvPr>
            <p:ph sz="half" idx="2"/>
          </p:nvPr>
        </p:nvSpPr>
        <p:spPr>
          <a:xfrm>
            <a:off x="9258300" y="2738438"/>
            <a:ext cx="7772400" cy="6527007"/>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758E0A50-AEC9-5863-9981-0F61D4545B45}"/>
              </a:ext>
            </a:extLst>
          </p:cNvPr>
          <p:cNvSpPr>
            <a:spLocks noGrp="1"/>
          </p:cNvSpPr>
          <p:nvPr>
            <p:ph type="dt" sz="half" idx="10"/>
          </p:nvPr>
        </p:nvSpPr>
        <p:spPr/>
        <p:txBody>
          <a:bodyPr/>
          <a:lstStyle/>
          <a:p>
            <a:fld id="{31092B44-B462-4DD0-A29A-4F9CC4FB0615}" type="datetimeFigureOut">
              <a:rPr lang="fr-FR" smtClean="0"/>
              <a:t>18/02/2023</a:t>
            </a:fld>
            <a:endParaRPr lang="fr-FR"/>
          </a:p>
        </p:txBody>
      </p:sp>
      <p:sp>
        <p:nvSpPr>
          <p:cNvPr id="6" name="Espace réservé du pied de page 5">
            <a:extLst>
              <a:ext uri="{FF2B5EF4-FFF2-40B4-BE49-F238E27FC236}">
                <a16:creationId xmlns:a16="http://schemas.microsoft.com/office/drawing/2014/main" id="{57EB0A0D-C62B-6F26-2C80-8CFD08062805}"/>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F9FD4D0-DB4B-8D20-A7F1-23D973C18FB1}"/>
              </a:ext>
            </a:extLst>
          </p:cNvPr>
          <p:cNvSpPr>
            <a:spLocks noGrp="1"/>
          </p:cNvSpPr>
          <p:nvPr>
            <p:ph type="sldNum" sz="quarter" idx="12"/>
          </p:nvPr>
        </p:nvSpPr>
        <p:spPr/>
        <p:txBody>
          <a:bodyPr/>
          <a:lstStyle/>
          <a:p>
            <a:fld id="{9280C746-4691-4BE2-A2E3-540B8B2F0D75}" type="slidenum">
              <a:rPr lang="fr-FR" smtClean="0"/>
              <a:t>‹N°›</a:t>
            </a:fld>
            <a:endParaRPr lang="fr-FR"/>
          </a:p>
        </p:txBody>
      </p:sp>
    </p:spTree>
    <p:extLst>
      <p:ext uri="{BB962C8B-B14F-4D97-AF65-F5344CB8AC3E}">
        <p14:creationId xmlns:p14="http://schemas.microsoft.com/office/powerpoint/2010/main" val="361094725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80B9C5-6355-D4D9-FBA1-C31083F81A06}"/>
              </a:ext>
            </a:extLst>
          </p:cNvPr>
          <p:cNvSpPr>
            <a:spLocks noGrp="1"/>
          </p:cNvSpPr>
          <p:nvPr>
            <p:ph type="title"/>
          </p:nvPr>
        </p:nvSpPr>
        <p:spPr>
          <a:xfrm>
            <a:off x="1259682" y="547688"/>
            <a:ext cx="15773400" cy="1988345"/>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7313FB42-D34A-EFF2-2A3C-89397032959F}"/>
              </a:ext>
            </a:extLst>
          </p:cNvPr>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D236EC0D-CF8C-2289-255E-206699659BB2}"/>
              </a:ext>
            </a:extLst>
          </p:cNvPr>
          <p:cNvSpPr>
            <a:spLocks noGrp="1"/>
          </p:cNvSpPr>
          <p:nvPr>
            <p:ph sz="half" idx="2"/>
          </p:nvPr>
        </p:nvSpPr>
        <p:spPr>
          <a:xfrm>
            <a:off x="1259683" y="3757613"/>
            <a:ext cx="7736681" cy="552688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BA6DEE90-D5ED-B29D-5B00-20BF4F09374D}"/>
              </a:ext>
            </a:extLst>
          </p:cNvPr>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E5E06996-5D9A-05C1-4DA1-8C2AD9BF3F61}"/>
              </a:ext>
            </a:extLst>
          </p:cNvPr>
          <p:cNvSpPr>
            <a:spLocks noGrp="1"/>
          </p:cNvSpPr>
          <p:nvPr>
            <p:ph sz="quarter" idx="4"/>
          </p:nvPr>
        </p:nvSpPr>
        <p:spPr>
          <a:xfrm>
            <a:off x="9258300" y="3757613"/>
            <a:ext cx="7774782" cy="552688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4BA0D3C5-32FB-561B-87DF-E1B04E989370}"/>
              </a:ext>
            </a:extLst>
          </p:cNvPr>
          <p:cNvSpPr>
            <a:spLocks noGrp="1"/>
          </p:cNvSpPr>
          <p:nvPr>
            <p:ph type="dt" sz="half" idx="10"/>
          </p:nvPr>
        </p:nvSpPr>
        <p:spPr/>
        <p:txBody>
          <a:bodyPr/>
          <a:lstStyle/>
          <a:p>
            <a:fld id="{31092B44-B462-4DD0-A29A-4F9CC4FB0615}" type="datetimeFigureOut">
              <a:rPr lang="fr-FR" smtClean="0"/>
              <a:t>18/02/2023</a:t>
            </a:fld>
            <a:endParaRPr lang="fr-FR"/>
          </a:p>
        </p:txBody>
      </p:sp>
      <p:sp>
        <p:nvSpPr>
          <p:cNvPr id="8" name="Espace réservé du pied de page 7">
            <a:extLst>
              <a:ext uri="{FF2B5EF4-FFF2-40B4-BE49-F238E27FC236}">
                <a16:creationId xmlns:a16="http://schemas.microsoft.com/office/drawing/2014/main" id="{64B131F6-EC86-886E-2F87-EEE8577BF612}"/>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3F7D5C91-CFCC-8257-2E89-1DCC6B2D1FD3}"/>
              </a:ext>
            </a:extLst>
          </p:cNvPr>
          <p:cNvSpPr>
            <a:spLocks noGrp="1"/>
          </p:cNvSpPr>
          <p:nvPr>
            <p:ph type="sldNum" sz="quarter" idx="12"/>
          </p:nvPr>
        </p:nvSpPr>
        <p:spPr/>
        <p:txBody>
          <a:bodyPr/>
          <a:lstStyle/>
          <a:p>
            <a:fld id="{9280C746-4691-4BE2-A2E3-540B8B2F0D75}" type="slidenum">
              <a:rPr lang="fr-FR" smtClean="0"/>
              <a:t>‹N°›</a:t>
            </a:fld>
            <a:endParaRPr lang="fr-FR"/>
          </a:p>
        </p:txBody>
      </p:sp>
    </p:spTree>
    <p:extLst>
      <p:ext uri="{BB962C8B-B14F-4D97-AF65-F5344CB8AC3E}">
        <p14:creationId xmlns:p14="http://schemas.microsoft.com/office/powerpoint/2010/main" val="391226432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C84199-EB55-5210-03AC-41B776BA84A9}"/>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948FFA2D-5E94-6A88-D512-AA19C1DC46D7}"/>
              </a:ext>
            </a:extLst>
          </p:cNvPr>
          <p:cNvSpPr>
            <a:spLocks noGrp="1"/>
          </p:cNvSpPr>
          <p:nvPr>
            <p:ph type="dt" sz="half" idx="10"/>
          </p:nvPr>
        </p:nvSpPr>
        <p:spPr/>
        <p:txBody>
          <a:bodyPr/>
          <a:lstStyle/>
          <a:p>
            <a:fld id="{31092B44-B462-4DD0-A29A-4F9CC4FB0615}" type="datetimeFigureOut">
              <a:rPr lang="fr-FR" smtClean="0"/>
              <a:t>18/02/2023</a:t>
            </a:fld>
            <a:endParaRPr lang="fr-FR"/>
          </a:p>
        </p:txBody>
      </p:sp>
      <p:sp>
        <p:nvSpPr>
          <p:cNvPr id="4" name="Espace réservé du pied de page 3">
            <a:extLst>
              <a:ext uri="{FF2B5EF4-FFF2-40B4-BE49-F238E27FC236}">
                <a16:creationId xmlns:a16="http://schemas.microsoft.com/office/drawing/2014/main" id="{3C67B8BE-6FE7-BE42-40BD-3024A1B86C6E}"/>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1AF67C8E-1984-3803-335B-828ED74DD97F}"/>
              </a:ext>
            </a:extLst>
          </p:cNvPr>
          <p:cNvSpPr>
            <a:spLocks noGrp="1"/>
          </p:cNvSpPr>
          <p:nvPr>
            <p:ph type="sldNum" sz="quarter" idx="12"/>
          </p:nvPr>
        </p:nvSpPr>
        <p:spPr/>
        <p:txBody>
          <a:bodyPr/>
          <a:lstStyle/>
          <a:p>
            <a:fld id="{9280C746-4691-4BE2-A2E3-540B8B2F0D75}" type="slidenum">
              <a:rPr lang="fr-FR" smtClean="0"/>
              <a:t>‹N°›</a:t>
            </a:fld>
            <a:endParaRPr lang="fr-FR"/>
          </a:p>
        </p:txBody>
      </p:sp>
    </p:spTree>
    <p:extLst>
      <p:ext uri="{BB962C8B-B14F-4D97-AF65-F5344CB8AC3E}">
        <p14:creationId xmlns:p14="http://schemas.microsoft.com/office/powerpoint/2010/main" val="94441357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36906CF6-A80C-B1CD-709C-93AC8343414C}"/>
              </a:ext>
            </a:extLst>
          </p:cNvPr>
          <p:cNvSpPr>
            <a:spLocks noGrp="1"/>
          </p:cNvSpPr>
          <p:nvPr>
            <p:ph type="dt" sz="half" idx="10"/>
          </p:nvPr>
        </p:nvSpPr>
        <p:spPr/>
        <p:txBody>
          <a:bodyPr/>
          <a:lstStyle/>
          <a:p>
            <a:fld id="{31092B44-B462-4DD0-A29A-4F9CC4FB0615}" type="datetimeFigureOut">
              <a:rPr lang="fr-FR" smtClean="0"/>
              <a:t>18/02/2023</a:t>
            </a:fld>
            <a:endParaRPr lang="fr-FR"/>
          </a:p>
        </p:txBody>
      </p:sp>
      <p:sp>
        <p:nvSpPr>
          <p:cNvPr id="3" name="Espace réservé du pied de page 2">
            <a:extLst>
              <a:ext uri="{FF2B5EF4-FFF2-40B4-BE49-F238E27FC236}">
                <a16:creationId xmlns:a16="http://schemas.microsoft.com/office/drawing/2014/main" id="{8C436F45-A3B2-E94D-8876-4644C601FE76}"/>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69F285B9-2E60-14D9-72C2-05630DD997E8}"/>
              </a:ext>
            </a:extLst>
          </p:cNvPr>
          <p:cNvSpPr>
            <a:spLocks noGrp="1"/>
          </p:cNvSpPr>
          <p:nvPr>
            <p:ph type="sldNum" sz="quarter" idx="12"/>
          </p:nvPr>
        </p:nvSpPr>
        <p:spPr/>
        <p:txBody>
          <a:bodyPr/>
          <a:lstStyle/>
          <a:p>
            <a:fld id="{9280C746-4691-4BE2-A2E3-540B8B2F0D75}" type="slidenum">
              <a:rPr lang="fr-FR" smtClean="0"/>
              <a:t>‹N°›</a:t>
            </a:fld>
            <a:endParaRPr lang="fr-FR"/>
          </a:p>
        </p:txBody>
      </p:sp>
    </p:spTree>
    <p:extLst>
      <p:ext uri="{BB962C8B-B14F-4D97-AF65-F5344CB8AC3E}">
        <p14:creationId xmlns:p14="http://schemas.microsoft.com/office/powerpoint/2010/main" val="37189173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991C34-3953-A0AA-3441-01D105AC4845}"/>
              </a:ext>
            </a:extLst>
          </p:cNvPr>
          <p:cNvSpPr>
            <a:spLocks noGrp="1"/>
          </p:cNvSpPr>
          <p:nvPr>
            <p:ph type="title"/>
          </p:nvPr>
        </p:nvSpPr>
        <p:spPr>
          <a:xfrm>
            <a:off x="1259683" y="685800"/>
            <a:ext cx="5898356" cy="2400300"/>
          </a:xfrm>
        </p:spPr>
        <p:txBody>
          <a:bodyPr anchor="b"/>
          <a:lstStyle>
            <a:lvl1pPr>
              <a:defRPr sz="4800"/>
            </a:lvl1pPr>
          </a:lstStyle>
          <a:p>
            <a:r>
              <a:rPr lang="fr-FR"/>
              <a:t>Modifiez le style du titre</a:t>
            </a:r>
          </a:p>
        </p:txBody>
      </p:sp>
      <p:sp>
        <p:nvSpPr>
          <p:cNvPr id="3" name="Espace réservé du contenu 2">
            <a:extLst>
              <a:ext uri="{FF2B5EF4-FFF2-40B4-BE49-F238E27FC236}">
                <a16:creationId xmlns:a16="http://schemas.microsoft.com/office/drawing/2014/main" id="{6039841C-2E55-79A4-26B2-BB5676622208}"/>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BA725FA9-0A73-74B8-6C5D-BC2D81AC00A7}"/>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299C4384-D00F-6483-63BA-7AFB94FC8C42}"/>
              </a:ext>
            </a:extLst>
          </p:cNvPr>
          <p:cNvSpPr>
            <a:spLocks noGrp="1"/>
          </p:cNvSpPr>
          <p:nvPr>
            <p:ph type="dt" sz="half" idx="10"/>
          </p:nvPr>
        </p:nvSpPr>
        <p:spPr/>
        <p:txBody>
          <a:bodyPr/>
          <a:lstStyle/>
          <a:p>
            <a:fld id="{31092B44-B462-4DD0-A29A-4F9CC4FB0615}" type="datetimeFigureOut">
              <a:rPr lang="fr-FR" smtClean="0"/>
              <a:t>18/02/2023</a:t>
            </a:fld>
            <a:endParaRPr lang="fr-FR"/>
          </a:p>
        </p:txBody>
      </p:sp>
      <p:sp>
        <p:nvSpPr>
          <p:cNvPr id="6" name="Espace réservé du pied de page 5">
            <a:extLst>
              <a:ext uri="{FF2B5EF4-FFF2-40B4-BE49-F238E27FC236}">
                <a16:creationId xmlns:a16="http://schemas.microsoft.com/office/drawing/2014/main" id="{8805527A-C957-69AF-29B1-56343FBE5CDB}"/>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76DA20B2-D13C-BDE1-EF0B-F91F10384FE4}"/>
              </a:ext>
            </a:extLst>
          </p:cNvPr>
          <p:cNvSpPr>
            <a:spLocks noGrp="1"/>
          </p:cNvSpPr>
          <p:nvPr>
            <p:ph type="sldNum" sz="quarter" idx="12"/>
          </p:nvPr>
        </p:nvSpPr>
        <p:spPr/>
        <p:txBody>
          <a:bodyPr/>
          <a:lstStyle/>
          <a:p>
            <a:fld id="{9280C746-4691-4BE2-A2E3-540B8B2F0D75}" type="slidenum">
              <a:rPr lang="fr-FR" smtClean="0"/>
              <a:t>‹N°›</a:t>
            </a:fld>
            <a:endParaRPr lang="fr-FR"/>
          </a:p>
        </p:txBody>
      </p:sp>
    </p:spTree>
    <p:extLst>
      <p:ext uri="{BB962C8B-B14F-4D97-AF65-F5344CB8AC3E}">
        <p14:creationId xmlns:p14="http://schemas.microsoft.com/office/powerpoint/2010/main" val="93471324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1D7D72-29D0-A798-C283-EFEF762B2D64}"/>
              </a:ext>
            </a:extLst>
          </p:cNvPr>
          <p:cNvSpPr>
            <a:spLocks noGrp="1"/>
          </p:cNvSpPr>
          <p:nvPr>
            <p:ph type="title"/>
          </p:nvPr>
        </p:nvSpPr>
        <p:spPr>
          <a:xfrm>
            <a:off x="1259683" y="685800"/>
            <a:ext cx="5898356" cy="2400300"/>
          </a:xfrm>
        </p:spPr>
        <p:txBody>
          <a:bodyPr anchor="b"/>
          <a:lstStyle>
            <a:lvl1pPr>
              <a:defRPr sz="4800"/>
            </a:lvl1pPr>
          </a:lstStyle>
          <a:p>
            <a:r>
              <a:rPr lang="fr-FR"/>
              <a:t>Modifiez le style du titre</a:t>
            </a:r>
          </a:p>
        </p:txBody>
      </p:sp>
      <p:sp>
        <p:nvSpPr>
          <p:cNvPr id="3" name="Espace réservé pour une image  2">
            <a:extLst>
              <a:ext uri="{FF2B5EF4-FFF2-40B4-BE49-F238E27FC236}">
                <a16:creationId xmlns:a16="http://schemas.microsoft.com/office/drawing/2014/main" id="{4B2F6871-385A-F463-F2D4-A9DA4EDAA720}"/>
              </a:ext>
            </a:extLst>
          </p:cNvPr>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fr-FR"/>
          </a:p>
        </p:txBody>
      </p:sp>
      <p:sp>
        <p:nvSpPr>
          <p:cNvPr id="4" name="Espace réservé du texte 3">
            <a:extLst>
              <a:ext uri="{FF2B5EF4-FFF2-40B4-BE49-F238E27FC236}">
                <a16:creationId xmlns:a16="http://schemas.microsoft.com/office/drawing/2014/main" id="{3485BF41-6480-E509-2106-A6B2C0AD21B7}"/>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F099A88C-F74F-50D5-B290-604D29CF8F40}"/>
              </a:ext>
            </a:extLst>
          </p:cNvPr>
          <p:cNvSpPr>
            <a:spLocks noGrp="1"/>
          </p:cNvSpPr>
          <p:nvPr>
            <p:ph type="dt" sz="half" idx="10"/>
          </p:nvPr>
        </p:nvSpPr>
        <p:spPr/>
        <p:txBody>
          <a:bodyPr/>
          <a:lstStyle/>
          <a:p>
            <a:fld id="{31092B44-B462-4DD0-A29A-4F9CC4FB0615}" type="datetimeFigureOut">
              <a:rPr lang="fr-FR" smtClean="0"/>
              <a:t>18/02/2023</a:t>
            </a:fld>
            <a:endParaRPr lang="fr-FR"/>
          </a:p>
        </p:txBody>
      </p:sp>
      <p:sp>
        <p:nvSpPr>
          <p:cNvPr id="6" name="Espace réservé du pied de page 5">
            <a:extLst>
              <a:ext uri="{FF2B5EF4-FFF2-40B4-BE49-F238E27FC236}">
                <a16:creationId xmlns:a16="http://schemas.microsoft.com/office/drawing/2014/main" id="{151592E7-140D-4E24-3560-7AAE9223274D}"/>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50CC48A-9468-E486-0B1A-EEC7EF5D478D}"/>
              </a:ext>
            </a:extLst>
          </p:cNvPr>
          <p:cNvSpPr>
            <a:spLocks noGrp="1"/>
          </p:cNvSpPr>
          <p:nvPr>
            <p:ph type="sldNum" sz="quarter" idx="12"/>
          </p:nvPr>
        </p:nvSpPr>
        <p:spPr/>
        <p:txBody>
          <a:bodyPr/>
          <a:lstStyle/>
          <a:p>
            <a:fld id="{9280C746-4691-4BE2-A2E3-540B8B2F0D75}" type="slidenum">
              <a:rPr lang="fr-FR" smtClean="0"/>
              <a:t>‹N°›</a:t>
            </a:fld>
            <a:endParaRPr lang="fr-FR"/>
          </a:p>
        </p:txBody>
      </p:sp>
    </p:spTree>
    <p:extLst>
      <p:ext uri="{BB962C8B-B14F-4D97-AF65-F5344CB8AC3E}">
        <p14:creationId xmlns:p14="http://schemas.microsoft.com/office/powerpoint/2010/main" val="79147232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81407FEF-D157-A0C0-EE66-56CFD6F0C7CC}"/>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97C2D9B9-C131-12B5-9285-AA9035E81FC5}"/>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F79B30A-E289-4FA7-825A-1513B3908A17}"/>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31092B44-B462-4DD0-A29A-4F9CC4FB0615}" type="datetimeFigureOut">
              <a:rPr lang="fr-FR" smtClean="0"/>
              <a:t>18/02/2023</a:t>
            </a:fld>
            <a:endParaRPr lang="fr-FR"/>
          </a:p>
        </p:txBody>
      </p:sp>
      <p:sp>
        <p:nvSpPr>
          <p:cNvPr id="5" name="Espace réservé du pied de page 4">
            <a:extLst>
              <a:ext uri="{FF2B5EF4-FFF2-40B4-BE49-F238E27FC236}">
                <a16:creationId xmlns:a16="http://schemas.microsoft.com/office/drawing/2014/main" id="{3C837497-5840-AE94-4680-B2150008F51D}"/>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90D47108-9D6E-D887-64DA-D31E2D53B948}"/>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9280C746-4691-4BE2-A2E3-540B8B2F0D75}" type="slidenum">
              <a:rPr lang="fr-FR" smtClean="0"/>
              <a:t>‹N°›</a:t>
            </a:fld>
            <a:endParaRPr lang="fr-FR"/>
          </a:p>
        </p:txBody>
      </p:sp>
    </p:spTree>
    <p:extLst>
      <p:ext uri="{BB962C8B-B14F-4D97-AF65-F5344CB8AC3E}">
        <p14:creationId xmlns:p14="http://schemas.microsoft.com/office/powerpoint/2010/main" val="3240458027"/>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sldNum="0" hdr="0" ft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fr-F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7.jpg"/><Relationship Id="rId5" Type="http://schemas.openxmlformats.org/officeDocument/2006/relationships/image" Target="../media/image36.jpg"/><Relationship Id="rId4" Type="http://schemas.openxmlformats.org/officeDocument/2006/relationships/image" Target="../media/image46.jp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hyperlink" Target="https://app.powerbi.com/groups/me/reports/d4c32ae8-7714-4530-802a-1e9f817afc6b/ReportSection?bookmarkGuid=94458934-ba7a-45ad-85e0-feb42aa97729" TargetMode="External"/><Relationship Id="rId5" Type="http://schemas.openxmlformats.org/officeDocument/2006/relationships/image" Target="../media/image46.jpg"/><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microsoft.com/office/2011/relationships/webextension" Target="../webextensions/webextension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microsoft.com/office/2011/relationships/webextension" Target="../webextensions/webextension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microsoft.com/office/2011/relationships/webextension" Target="../webextensions/webextension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microsoft.com/office/2011/relationships/webextension" Target="../webextensions/webextension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microsoft.com/office/2011/relationships/webextension" Target="../webextensions/webextension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3.png"/><Relationship Id="rId7"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26.png"/><Relationship Id="rId5" Type="http://schemas.openxmlformats.org/officeDocument/2006/relationships/image" Target="../media/image21.png"/><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3.png"/><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5.jpg"/><Relationship Id="rId7"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42.png"/><Relationship Id="rId5" Type="http://schemas.openxmlformats.org/officeDocument/2006/relationships/image" Target="../media/image37.png"/><Relationship Id="rId10" Type="http://schemas.openxmlformats.org/officeDocument/2006/relationships/image" Target="../media/image41.png"/><Relationship Id="rId4" Type="http://schemas.openxmlformats.org/officeDocument/2006/relationships/image" Target="../media/image36.jpg"/><Relationship Id="rId9" Type="http://schemas.openxmlformats.org/officeDocument/2006/relationships/image" Target="../media/image40.jpg"/></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3.png"/><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2"/>
        <p:cNvGrpSpPr/>
        <p:nvPr/>
      </p:nvGrpSpPr>
      <p:grpSpPr>
        <a:xfrm>
          <a:off x="0" y="0"/>
          <a:ext cx="0" cy="0"/>
          <a:chOff x="0" y="0"/>
          <a:chExt cx="0" cy="0"/>
        </a:xfrm>
      </p:grpSpPr>
      <p:pic>
        <p:nvPicPr>
          <p:cNvPr id="323" name="Google Shape;323;p1" descr="Une image contenant bleu, matériel&#10;&#10;Description générée automatiquement"/>
          <p:cNvPicPr preferRelativeResize="0"/>
          <p:nvPr/>
        </p:nvPicPr>
        <p:blipFill rotWithShape="1">
          <a:blip r:embed="rId3">
            <a:alphaModFix/>
          </a:blip>
          <a:srcRect/>
          <a:stretch/>
        </p:blipFill>
        <p:spPr>
          <a:xfrm>
            <a:off x="-2777067" y="-4563265"/>
            <a:ext cx="21065067" cy="16323526"/>
          </a:xfrm>
          <a:prstGeom prst="rect">
            <a:avLst/>
          </a:prstGeom>
          <a:noFill/>
          <a:ln>
            <a:noFill/>
          </a:ln>
        </p:spPr>
      </p:pic>
      <p:sp>
        <p:nvSpPr>
          <p:cNvPr id="324" name="Google Shape;324;p1"/>
          <p:cNvSpPr txBox="1"/>
          <p:nvPr/>
        </p:nvSpPr>
        <p:spPr>
          <a:xfrm>
            <a:off x="6642566" y="4069620"/>
            <a:ext cx="9263993" cy="3448050"/>
          </a:xfrm>
          <a:prstGeom prst="rect">
            <a:avLst/>
          </a:prstGeom>
          <a:noFill/>
          <a:ln>
            <a:noFill/>
          </a:ln>
        </p:spPr>
        <p:txBody>
          <a:bodyPr spcFirstLastPara="1" wrap="square" lIns="91425" tIns="91425" rIns="91425" bIns="91425" anchor="b" anchorCtr="0">
            <a:noAutofit/>
          </a:bodyPr>
          <a:lstStyle/>
          <a:p>
            <a:pPr marL="0" marR="0" lvl="0" indent="0" algn="l" rtl="0">
              <a:lnSpc>
                <a:spcPct val="80000"/>
              </a:lnSpc>
              <a:spcBef>
                <a:spcPts val="0"/>
              </a:spcBef>
              <a:spcAft>
                <a:spcPts val="0"/>
              </a:spcAft>
              <a:buClr>
                <a:srgbClr val="000000"/>
              </a:buClr>
              <a:buSzPts val="6600"/>
              <a:buFont typeface="Arial"/>
              <a:buNone/>
            </a:pPr>
            <a:r>
              <a:rPr lang="en-GB" sz="6600" b="1" i="0" u="none" strike="noStrike" cap="none" dirty="0">
                <a:solidFill>
                  <a:srgbClr val="342524"/>
                </a:solidFill>
                <a:latin typeface="Avenir"/>
                <a:ea typeface="Avenir"/>
                <a:cs typeface="Avenir"/>
                <a:sym typeface="Avenir"/>
              </a:rPr>
              <a:t>COVID-</a:t>
            </a:r>
            <a:r>
              <a:rPr lang="en-GB" sz="6600" b="1" i="0" u="none" strike="noStrike" cap="none" dirty="0">
                <a:solidFill>
                  <a:srgbClr val="0070C0"/>
                </a:solidFill>
                <a:latin typeface="Avenir"/>
                <a:ea typeface="Avenir"/>
                <a:cs typeface="Avenir"/>
                <a:sym typeface="Avenir"/>
              </a:rPr>
              <a:t>19</a:t>
            </a:r>
            <a:r>
              <a:rPr lang="en-GB" sz="6600" b="1" i="0" u="none" strike="noStrike" cap="none" dirty="0">
                <a:solidFill>
                  <a:schemeClr val="lt1"/>
                </a:solidFill>
                <a:latin typeface="Avenir"/>
                <a:ea typeface="Avenir"/>
                <a:cs typeface="Avenir"/>
                <a:sym typeface="Avenir"/>
              </a:rPr>
              <a:t> </a:t>
            </a:r>
            <a:br>
              <a:rPr lang="en-GB" sz="6600" b="1" i="0" u="none" strike="noStrike" cap="none" dirty="0">
                <a:solidFill>
                  <a:schemeClr val="lt1"/>
                </a:solidFill>
                <a:latin typeface="Avenir"/>
                <a:ea typeface="Avenir"/>
                <a:cs typeface="Avenir"/>
                <a:sym typeface="Avenir"/>
              </a:rPr>
            </a:br>
            <a:r>
              <a:rPr lang="en-GB" sz="6600" b="1" i="0" u="none" strike="noStrike" cap="none" dirty="0">
                <a:solidFill>
                  <a:srgbClr val="342524"/>
                </a:solidFill>
                <a:latin typeface="Avenir"/>
                <a:ea typeface="Avenir"/>
                <a:cs typeface="Avenir"/>
                <a:sym typeface="Avenir"/>
              </a:rPr>
              <a:t>PROPAGATION EN FRANCE</a:t>
            </a:r>
            <a:endParaRPr sz="7200" b="1" i="0" u="none" strike="noStrike" cap="none" dirty="0">
              <a:solidFill>
                <a:srgbClr val="342524"/>
              </a:solidFill>
              <a:latin typeface="Avenir"/>
              <a:ea typeface="Avenir"/>
              <a:cs typeface="Avenir"/>
              <a:sym typeface="Avenir"/>
            </a:endParaRPr>
          </a:p>
        </p:txBody>
      </p:sp>
      <p:sp>
        <p:nvSpPr>
          <p:cNvPr id="325" name="Google Shape;325;p1"/>
          <p:cNvSpPr txBox="1"/>
          <p:nvPr/>
        </p:nvSpPr>
        <p:spPr>
          <a:xfrm>
            <a:off x="6693616" y="7454055"/>
            <a:ext cx="7696200" cy="9144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accent1"/>
              </a:buClr>
              <a:buSzPts val="3200"/>
              <a:buFont typeface="Twentieth Century"/>
              <a:buNone/>
            </a:pPr>
            <a:r>
              <a:rPr lang="en-GB" sz="3200" b="1" i="0" u="none" strike="noStrike" cap="none" dirty="0">
                <a:solidFill>
                  <a:srgbClr val="232E44"/>
                </a:solidFill>
                <a:latin typeface="Avenir"/>
                <a:ea typeface="Avenir"/>
                <a:cs typeface="Avenir"/>
                <a:sym typeface="Avenir"/>
              </a:rPr>
              <a:t>Une analyse post-</a:t>
            </a:r>
            <a:r>
              <a:rPr lang="en-GB" sz="3200" b="1" i="0" u="none" strike="noStrike" cap="none" dirty="0" err="1">
                <a:solidFill>
                  <a:srgbClr val="232E44"/>
                </a:solidFill>
                <a:latin typeface="Avenir"/>
                <a:ea typeface="Avenir"/>
                <a:cs typeface="Avenir"/>
                <a:sym typeface="Avenir"/>
              </a:rPr>
              <a:t>pandémique</a:t>
            </a:r>
            <a:r>
              <a:rPr lang="en-GB" sz="3200" b="1" i="0" u="none" strike="noStrike" cap="none" dirty="0">
                <a:solidFill>
                  <a:srgbClr val="232E44"/>
                </a:solidFill>
                <a:latin typeface="Avenir"/>
                <a:ea typeface="Avenir"/>
                <a:cs typeface="Avenir"/>
                <a:sym typeface="Avenir"/>
              </a:rPr>
              <a:t> pour </a:t>
            </a:r>
            <a:r>
              <a:rPr lang="en-GB" sz="3200" b="1" i="0" u="none" strike="noStrike" cap="none" dirty="0" err="1">
                <a:solidFill>
                  <a:srgbClr val="232E44"/>
                </a:solidFill>
                <a:latin typeface="Avenir"/>
                <a:ea typeface="Avenir"/>
                <a:cs typeface="Avenir"/>
                <a:sym typeface="Avenir"/>
              </a:rPr>
              <a:t>anticiper</a:t>
            </a:r>
            <a:r>
              <a:rPr lang="en-GB" sz="3200" b="1" i="0" u="none" strike="noStrike" cap="none" dirty="0">
                <a:solidFill>
                  <a:srgbClr val="232E44"/>
                </a:solidFill>
                <a:latin typeface="Avenir"/>
                <a:ea typeface="Avenir"/>
                <a:cs typeface="Avenir"/>
                <a:sym typeface="Avenir"/>
              </a:rPr>
              <a:t> les </a:t>
            </a:r>
            <a:r>
              <a:rPr lang="en-GB" sz="3200" b="1" i="0" u="none" strike="noStrike" cap="none" dirty="0" err="1">
                <a:solidFill>
                  <a:srgbClr val="232E44"/>
                </a:solidFill>
                <a:latin typeface="Avenir"/>
                <a:ea typeface="Avenir"/>
                <a:cs typeface="Avenir"/>
                <a:sym typeface="Avenir"/>
              </a:rPr>
              <a:t>futurs</a:t>
            </a:r>
            <a:r>
              <a:rPr lang="en-GB" sz="3200" b="1" i="0" u="none" strike="noStrike" cap="none" dirty="0">
                <a:solidFill>
                  <a:srgbClr val="232E44"/>
                </a:solidFill>
                <a:latin typeface="Avenir"/>
                <a:ea typeface="Avenir"/>
                <a:cs typeface="Avenir"/>
                <a:sym typeface="Avenir"/>
              </a:rPr>
              <a:t> crises </a:t>
            </a:r>
            <a:r>
              <a:rPr lang="en-GB" sz="3200" b="1" i="0" u="none" strike="noStrike" cap="none" dirty="0" err="1">
                <a:solidFill>
                  <a:srgbClr val="232E44"/>
                </a:solidFill>
                <a:latin typeface="Avenir"/>
                <a:ea typeface="Avenir"/>
                <a:cs typeface="Avenir"/>
                <a:sym typeface="Avenir"/>
              </a:rPr>
              <a:t>sanitaires</a:t>
            </a:r>
            <a:endParaRPr sz="3200" b="1" i="0" u="none" strike="noStrike" cap="none" dirty="0">
              <a:solidFill>
                <a:srgbClr val="232E44"/>
              </a:solidFill>
              <a:latin typeface="Avenir"/>
              <a:ea typeface="Avenir"/>
              <a:cs typeface="Avenir"/>
              <a:sym typeface="Avenir"/>
            </a:endParaRPr>
          </a:p>
        </p:txBody>
      </p:sp>
      <p:pic>
        <p:nvPicPr>
          <p:cNvPr id="326" name="Google Shape;326;p1"/>
          <p:cNvPicPr preferRelativeResize="0"/>
          <p:nvPr/>
        </p:nvPicPr>
        <p:blipFill rotWithShape="1">
          <a:blip r:embed="rId4">
            <a:alphaModFix/>
          </a:blip>
          <a:srcRect/>
          <a:stretch/>
        </p:blipFill>
        <p:spPr>
          <a:xfrm>
            <a:off x="1964125" y="4572613"/>
            <a:ext cx="4348185" cy="4124569"/>
          </a:xfrm>
          <a:prstGeom prst="rect">
            <a:avLst/>
          </a:prstGeom>
          <a:noFill/>
          <a:ln w="9525" cap="flat" cmpd="sng">
            <a:solidFill>
              <a:srgbClr val="C5DCDF"/>
            </a:solidFill>
            <a:prstDash val="solid"/>
            <a:round/>
            <a:headEnd type="none" w="sm" len="sm"/>
            <a:tailEnd type="none" w="sm" len="sm"/>
          </a:ln>
        </p:spPr>
      </p:pic>
      <p:cxnSp>
        <p:nvCxnSpPr>
          <p:cNvPr id="327" name="Google Shape;327;p1"/>
          <p:cNvCxnSpPr>
            <a:cxnSpLocks/>
          </p:cNvCxnSpPr>
          <p:nvPr/>
        </p:nvCxnSpPr>
        <p:spPr>
          <a:xfrm flipV="1">
            <a:off x="6324734" y="8682433"/>
            <a:ext cx="6766560" cy="0"/>
          </a:xfrm>
          <a:prstGeom prst="straightConnector1">
            <a:avLst/>
          </a:prstGeom>
          <a:noFill/>
          <a:ln w="9525" cap="flat" cmpd="sng">
            <a:solidFill>
              <a:srgbClr val="C5DCDF"/>
            </a:solidFill>
            <a:prstDash val="solid"/>
            <a:round/>
            <a:headEnd type="none" w="sm" len="sm"/>
            <a:tailEnd type="none" w="sm" len="sm"/>
          </a:ln>
        </p:spPr>
      </p:cxnSp>
      <p:sp>
        <p:nvSpPr>
          <p:cNvPr id="3" name="ZoneTexte 2">
            <a:extLst>
              <a:ext uri="{FF2B5EF4-FFF2-40B4-BE49-F238E27FC236}">
                <a16:creationId xmlns:a16="http://schemas.microsoft.com/office/drawing/2014/main" id="{092FA4FD-68FF-331A-B7F4-60F3BE97C9AF}"/>
              </a:ext>
            </a:extLst>
          </p:cNvPr>
          <p:cNvSpPr txBox="1"/>
          <p:nvPr/>
        </p:nvSpPr>
        <p:spPr>
          <a:xfrm>
            <a:off x="6642566" y="8697182"/>
            <a:ext cx="7169868" cy="892552"/>
          </a:xfrm>
          <a:prstGeom prst="rect">
            <a:avLst/>
          </a:prstGeom>
          <a:noFill/>
          <a:effectLst>
            <a:glow rad="127000">
              <a:schemeClr val="accent1">
                <a:alpha val="46000"/>
              </a:schemeClr>
            </a:glow>
          </a:effectLst>
        </p:spPr>
        <p:txBody>
          <a:bodyPr wrap="square" rtlCol="0">
            <a:spAutoFit/>
          </a:bodyPr>
          <a:lstStyle/>
          <a:p>
            <a:r>
              <a:rPr lang="fr-FR" sz="2400" b="1" dirty="0">
                <a:solidFill>
                  <a:schemeClr val="bg1">
                    <a:lumMod val="25000"/>
                  </a:schemeClr>
                </a:solidFill>
                <a:latin typeface="Calibri" panose="020F0502020204030204" pitchFamily="34" charset="0"/>
                <a:cs typeface="Calibri" panose="020F0502020204030204" pitchFamily="34" charset="0"/>
              </a:rPr>
              <a:t>Elaboré par:   Khaoula AROUI</a:t>
            </a:r>
          </a:p>
          <a:p>
            <a:endParaRPr lang="fr-FR" sz="2800" dirty="0">
              <a:solidFill>
                <a:schemeClr val="bg1">
                  <a:lumMod val="25000"/>
                </a:schemeClr>
              </a:solidFill>
              <a:latin typeface="Calibri" panose="020F0502020204030204" pitchFamily="34" charset="0"/>
              <a:cs typeface="Calibr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g2091318669e_1_1"/>
          <p:cNvSpPr txBox="1"/>
          <p:nvPr/>
        </p:nvSpPr>
        <p:spPr>
          <a:xfrm>
            <a:off x="174754" y="85926"/>
            <a:ext cx="16474800" cy="738900"/>
          </a:xfrm>
          <a:prstGeom prst="rect">
            <a:avLst/>
          </a:prstGeom>
          <a:noFill/>
          <a:ln>
            <a:noFill/>
          </a:ln>
        </p:spPr>
        <p:txBody>
          <a:bodyPr spcFirstLastPara="1" wrap="square" lIns="0" tIns="0" rIns="0" bIns="0" anchor="t" anchorCtr="0">
            <a:spAutoFit/>
          </a:bodyPr>
          <a:lstStyle/>
          <a:p>
            <a:pPr marL="0" marR="0" lvl="0" indent="0" algn="l" rtl="0">
              <a:lnSpc>
                <a:spcPct val="145283"/>
              </a:lnSpc>
              <a:spcBef>
                <a:spcPts val="0"/>
              </a:spcBef>
              <a:spcAft>
                <a:spcPts val="0"/>
              </a:spcAft>
              <a:buClr>
                <a:srgbClr val="000000"/>
              </a:buClr>
              <a:buSzPts val="4800"/>
              <a:buFont typeface="Arial"/>
              <a:buNone/>
            </a:pPr>
            <a:r>
              <a:rPr lang="en-GB" sz="4800" b="1">
                <a:solidFill>
                  <a:srgbClr val="2A4B56"/>
                </a:solidFill>
                <a:latin typeface="Fira Sans"/>
                <a:ea typeface="Fira Sans"/>
                <a:cs typeface="Fira Sans"/>
                <a:sym typeface="Fira Sans"/>
              </a:rPr>
              <a:t>Valeur ajoutée en utilisant Pyspark</a:t>
            </a:r>
            <a:endParaRPr sz="4800" b="1" i="0" u="none" strike="noStrike" cap="none">
              <a:solidFill>
                <a:srgbClr val="2A4B56"/>
              </a:solidFill>
              <a:latin typeface="Fira Sans"/>
              <a:ea typeface="Fira Sans"/>
              <a:cs typeface="Fira Sans"/>
              <a:sym typeface="Fira Sans"/>
            </a:endParaRPr>
          </a:p>
        </p:txBody>
      </p:sp>
      <p:pic>
        <p:nvPicPr>
          <p:cNvPr id="611" name="Google Shape;611;g2091318669e_1_1"/>
          <p:cNvPicPr preferRelativeResize="0"/>
          <p:nvPr/>
        </p:nvPicPr>
        <p:blipFill rotWithShape="1">
          <a:blip r:embed="rId3">
            <a:alphaModFix/>
          </a:blip>
          <a:srcRect/>
          <a:stretch/>
        </p:blipFill>
        <p:spPr>
          <a:xfrm rot="5400000">
            <a:off x="9009652" y="1307619"/>
            <a:ext cx="260866" cy="17571927"/>
          </a:xfrm>
          <a:prstGeom prst="rect">
            <a:avLst/>
          </a:prstGeom>
          <a:noFill/>
          <a:ln>
            <a:noFill/>
          </a:ln>
        </p:spPr>
      </p:pic>
      <p:sp>
        <p:nvSpPr>
          <p:cNvPr id="612" name="Google Shape;612;g2091318669e_1_1"/>
          <p:cNvSpPr/>
          <p:nvPr/>
        </p:nvSpPr>
        <p:spPr>
          <a:xfrm>
            <a:off x="16519649" y="79025"/>
            <a:ext cx="1796645" cy="1576342"/>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10"/>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613" name="Google Shape;613;g2091318669e_1_1"/>
          <p:cNvSpPr/>
          <p:nvPr/>
        </p:nvSpPr>
        <p:spPr>
          <a:xfrm flipH="1">
            <a:off x="16706108" y="188631"/>
            <a:ext cx="914303" cy="1264592"/>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614" name="Google Shape;614;g2091318669e_1_1"/>
          <p:cNvSpPr txBox="1"/>
          <p:nvPr/>
        </p:nvSpPr>
        <p:spPr>
          <a:xfrm>
            <a:off x="16842580" y="341031"/>
            <a:ext cx="1091400"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Clr>
                <a:srgbClr val="000000"/>
              </a:buClr>
              <a:buSzPts val="4800"/>
              <a:buFont typeface="Arial"/>
              <a:buNone/>
            </a:pPr>
            <a:r>
              <a:rPr lang="en-GB" sz="4800" b="1" i="0" u="none" strike="noStrike" cap="none">
                <a:solidFill>
                  <a:srgbClr val="D98A23"/>
                </a:solidFill>
                <a:latin typeface="Alegreya Sans SC"/>
                <a:ea typeface="Alegreya Sans SC"/>
                <a:cs typeface="Alegreya Sans SC"/>
                <a:sym typeface="Alegreya Sans SC"/>
              </a:rPr>
              <a:t>03</a:t>
            </a:r>
            <a:endParaRPr sz="3600" b="1" i="0" u="none" strike="noStrike" cap="none">
              <a:solidFill>
                <a:srgbClr val="D98A23"/>
              </a:solidFill>
              <a:latin typeface="Alegreya Sans SC"/>
              <a:ea typeface="Alegreya Sans SC"/>
              <a:cs typeface="Alegreya Sans SC"/>
              <a:sym typeface="Alegreya Sans SC"/>
            </a:endParaRPr>
          </a:p>
        </p:txBody>
      </p:sp>
      <p:grpSp>
        <p:nvGrpSpPr>
          <p:cNvPr id="615" name="Google Shape;615;g2091318669e_1_1"/>
          <p:cNvGrpSpPr/>
          <p:nvPr/>
        </p:nvGrpSpPr>
        <p:grpSpPr>
          <a:xfrm>
            <a:off x="821952" y="5666848"/>
            <a:ext cx="16474992" cy="2453088"/>
            <a:chOff x="1593000" y="2322568"/>
            <a:chExt cx="5957975" cy="643500"/>
          </a:xfrm>
        </p:grpSpPr>
        <p:sp>
          <p:nvSpPr>
            <p:cNvPr id="616" name="Google Shape;616;g2091318669e_1_1"/>
            <p:cNvSpPr/>
            <p:nvPr/>
          </p:nvSpPr>
          <p:spPr>
            <a:xfrm>
              <a:off x="3728375" y="2322568"/>
              <a:ext cx="3822600" cy="643500"/>
            </a:xfrm>
            <a:prstGeom prst="rect">
              <a:avLst/>
            </a:prstGeom>
            <a:solidFill>
              <a:srgbClr val="EEEEEE"/>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panose="020F0502020204030204" pitchFamily="34" charset="0"/>
                <a:cs typeface="Calibri" panose="020F0502020204030204" pitchFamily="34" charset="0"/>
                <a:sym typeface="Arial"/>
              </a:endParaRPr>
            </a:p>
          </p:txBody>
        </p:sp>
        <p:sp>
          <p:nvSpPr>
            <p:cNvPr id="617" name="Google Shape;617;g2091318669e_1_1"/>
            <p:cNvSpPr/>
            <p:nvPr/>
          </p:nvSpPr>
          <p:spPr>
            <a:xfrm flipH="1">
              <a:off x="2283025" y="2322575"/>
              <a:ext cx="1844400" cy="642600"/>
            </a:xfrm>
            <a:prstGeom prst="rect">
              <a:avLst/>
            </a:prstGeom>
            <a:solidFill>
              <a:srgbClr val="1B786E"/>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panose="020F0502020204030204" pitchFamily="34" charset="0"/>
                <a:cs typeface="Calibri" panose="020F0502020204030204" pitchFamily="34" charset="0"/>
                <a:sym typeface="Arial"/>
              </a:endParaRPr>
            </a:p>
          </p:txBody>
        </p:sp>
        <p:sp>
          <p:nvSpPr>
            <p:cNvPr id="618" name="Google Shape;618;g2091318669e_1_1"/>
            <p:cNvSpPr/>
            <p:nvPr/>
          </p:nvSpPr>
          <p:spPr>
            <a:xfrm rot="-5400000">
              <a:off x="3501574" y="1934671"/>
              <a:ext cx="643356" cy="1419149"/>
            </a:xfrm>
            <a:prstGeom prst="flowChartOffpageConnector">
              <a:avLst/>
            </a:prstGeom>
            <a:solidFill>
              <a:srgbClr val="1B786E"/>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panose="020F0502020204030204" pitchFamily="34" charset="0"/>
                <a:cs typeface="Calibri" panose="020F0502020204030204" pitchFamily="34" charset="0"/>
                <a:sym typeface="Arial"/>
              </a:endParaRPr>
            </a:p>
          </p:txBody>
        </p:sp>
        <p:sp>
          <p:nvSpPr>
            <p:cNvPr id="619" name="Google Shape;619;g2091318669e_1_1"/>
            <p:cNvSpPr/>
            <p:nvPr/>
          </p:nvSpPr>
          <p:spPr>
            <a:xfrm>
              <a:off x="2342625" y="2399951"/>
              <a:ext cx="1940700" cy="495900"/>
            </a:xfrm>
            <a:prstGeom prst="rect">
              <a:avLst/>
            </a:prstGeom>
            <a:noFill/>
            <a:ln>
              <a:noFill/>
            </a:ln>
          </p:spPr>
          <p:txBody>
            <a:bodyPr spcFirstLastPara="1" wrap="square" lIns="182850" tIns="182850" rIns="182850" bIns="182850" anchor="ctr" anchorCtr="0">
              <a:noAutofit/>
            </a:bodyPr>
            <a:lstStyle/>
            <a:p>
              <a:pPr marL="0" marR="0" lvl="0" indent="0" algn="l" rtl="0">
                <a:lnSpc>
                  <a:spcPct val="115000"/>
                </a:lnSpc>
                <a:spcBef>
                  <a:spcPts val="0"/>
                </a:spcBef>
                <a:spcAft>
                  <a:spcPts val="0"/>
                </a:spcAft>
                <a:buClr>
                  <a:srgbClr val="000000"/>
                </a:buClr>
                <a:buSzPts val="2000"/>
                <a:buFont typeface="Arial"/>
                <a:buNone/>
              </a:pPr>
              <a:r>
                <a:rPr lang="en-GB" sz="2800">
                  <a:solidFill>
                    <a:srgbClr val="FFFFFF"/>
                  </a:solidFill>
                  <a:latin typeface="Calibri" panose="020F0502020204030204" pitchFamily="34" charset="0"/>
                  <a:cs typeface="Calibri" panose="020F0502020204030204" pitchFamily="34" charset="0"/>
                </a:rPr>
                <a:t>Phase de Nettoyage, Sélection et Mise en forme</a:t>
              </a:r>
              <a:endParaRPr sz="2800" i="0" u="none" strike="noStrike" cap="none">
                <a:solidFill>
                  <a:srgbClr val="FFFFFF"/>
                </a:solidFill>
                <a:latin typeface="Calibri" panose="020F0502020204030204" pitchFamily="34" charset="0"/>
                <a:cs typeface="Calibri" panose="020F0502020204030204" pitchFamily="34" charset="0"/>
              </a:endParaRPr>
            </a:p>
          </p:txBody>
        </p:sp>
        <p:sp>
          <p:nvSpPr>
            <p:cNvPr id="620" name="Google Shape;620;g2091318669e_1_1"/>
            <p:cNvSpPr/>
            <p:nvPr/>
          </p:nvSpPr>
          <p:spPr>
            <a:xfrm>
              <a:off x="1593000" y="2322568"/>
              <a:ext cx="690000" cy="642300"/>
            </a:xfrm>
            <a:prstGeom prst="rect">
              <a:avLst/>
            </a:prstGeom>
            <a:solidFill>
              <a:srgbClr val="1D7E74"/>
            </a:solidFill>
            <a:ln>
              <a:noFill/>
            </a:ln>
            <a:effectLst>
              <a:outerShdw blurRad="71438" dist="28575" dir="2700000" algn="bl" rotWithShape="0">
                <a:srgbClr val="000000">
                  <a:alpha val="16860"/>
                </a:srgbClr>
              </a:outerShdw>
            </a:effectLst>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panose="020F0502020204030204" pitchFamily="34" charset="0"/>
                <a:cs typeface="Calibri" panose="020F0502020204030204" pitchFamily="34" charset="0"/>
                <a:sym typeface="Arial"/>
              </a:endParaRPr>
            </a:p>
          </p:txBody>
        </p:sp>
        <p:sp>
          <p:nvSpPr>
            <p:cNvPr id="621" name="Google Shape;621;g2091318669e_1_1"/>
            <p:cNvSpPr/>
            <p:nvPr/>
          </p:nvSpPr>
          <p:spPr>
            <a:xfrm>
              <a:off x="1593000" y="2322575"/>
              <a:ext cx="690000" cy="642600"/>
            </a:xfrm>
            <a:prstGeom prst="rect">
              <a:avLst/>
            </a:prstGeom>
            <a:solidFill>
              <a:srgbClr val="1F887E"/>
            </a:solidFill>
            <a:ln>
              <a:noFill/>
            </a:ln>
          </p:spPr>
          <p:txBody>
            <a:bodyPr spcFirstLastPara="1" wrap="square" lIns="182850" tIns="182850" rIns="182850" bIns="182850" anchor="ctr" anchorCtr="0">
              <a:noAutofit/>
            </a:bodyPr>
            <a:lstStyle/>
            <a:p>
              <a:pPr marL="0" marR="0" lvl="0" indent="0" algn="ctr" rtl="0">
                <a:lnSpc>
                  <a:spcPct val="100000"/>
                </a:lnSpc>
                <a:spcBef>
                  <a:spcPts val="0"/>
                </a:spcBef>
                <a:spcAft>
                  <a:spcPts val="0"/>
                </a:spcAft>
                <a:buClr>
                  <a:srgbClr val="000000"/>
                </a:buClr>
                <a:buSzPts val="5200"/>
                <a:buFont typeface="Arial"/>
                <a:buNone/>
              </a:pPr>
              <a:r>
                <a:rPr lang="en-GB" sz="5200" b="1" i="0" u="none" strike="noStrike" cap="none">
                  <a:solidFill>
                    <a:srgbClr val="FFFFFF"/>
                  </a:solidFill>
                  <a:latin typeface="Calibri" panose="020F0502020204030204" pitchFamily="34" charset="0"/>
                  <a:ea typeface="Roboto"/>
                  <a:cs typeface="Calibri" panose="020F0502020204030204" pitchFamily="34" charset="0"/>
                  <a:sym typeface="Roboto"/>
                </a:rPr>
                <a:t>02</a:t>
              </a:r>
              <a:endParaRPr sz="5200" b="1" i="0" u="none" strike="noStrike" cap="none">
                <a:solidFill>
                  <a:srgbClr val="FFFFFF"/>
                </a:solidFill>
                <a:latin typeface="Calibri" panose="020F0502020204030204" pitchFamily="34" charset="0"/>
                <a:ea typeface="Roboto"/>
                <a:cs typeface="Calibri" panose="020F0502020204030204" pitchFamily="34" charset="0"/>
                <a:sym typeface="Roboto"/>
              </a:endParaRPr>
            </a:p>
          </p:txBody>
        </p:sp>
        <p:sp>
          <p:nvSpPr>
            <p:cNvPr id="622" name="Google Shape;622;g2091318669e_1_1"/>
            <p:cNvSpPr/>
            <p:nvPr/>
          </p:nvSpPr>
          <p:spPr>
            <a:xfrm>
              <a:off x="4387850" y="2323750"/>
              <a:ext cx="2971200" cy="642300"/>
            </a:xfrm>
            <a:prstGeom prst="rect">
              <a:avLst/>
            </a:prstGeom>
            <a:noFill/>
            <a:ln>
              <a:noFill/>
            </a:ln>
          </p:spPr>
          <p:txBody>
            <a:bodyPr spcFirstLastPara="1" wrap="square" lIns="182850" tIns="182850" rIns="182850" bIns="182850" anchor="ctr" anchorCtr="0">
              <a:noAutofit/>
            </a:bodyPr>
            <a:lstStyle/>
            <a:p>
              <a:pPr marL="914400" marR="0" lvl="0" indent="-609600" algn="l" rtl="0">
                <a:lnSpc>
                  <a:spcPct val="115000"/>
                </a:lnSpc>
                <a:spcBef>
                  <a:spcPts val="0"/>
                </a:spcBef>
                <a:spcAft>
                  <a:spcPts val="0"/>
                </a:spcAft>
                <a:buClr>
                  <a:srgbClr val="1B786E"/>
                </a:buClr>
                <a:buSzPts val="2400"/>
                <a:buChar char="●"/>
              </a:pPr>
              <a:r>
                <a:rPr lang="en-GB" sz="2400" dirty="0">
                  <a:solidFill>
                    <a:srgbClr val="1B786E"/>
                  </a:solidFill>
                  <a:latin typeface="Calibri" panose="020F0502020204030204" pitchFamily="34" charset="0"/>
                  <a:cs typeface="Calibri" panose="020F0502020204030204" pitchFamily="34" charset="0"/>
                </a:rPr>
                <a:t>Utilisation des </a:t>
              </a:r>
              <a:r>
                <a:rPr lang="en-GB" sz="2400" dirty="0" err="1">
                  <a:solidFill>
                    <a:srgbClr val="1B786E"/>
                  </a:solidFill>
                  <a:latin typeface="Calibri" panose="020F0502020204030204" pitchFamily="34" charset="0"/>
                  <a:cs typeface="Calibri" panose="020F0502020204030204" pitchFamily="34" charset="0"/>
                </a:rPr>
                <a:t>Dataframes</a:t>
              </a:r>
              <a:r>
                <a:rPr lang="en-GB" sz="2400" dirty="0">
                  <a:solidFill>
                    <a:srgbClr val="1B786E"/>
                  </a:solidFill>
                  <a:latin typeface="Calibri" panose="020F0502020204030204" pitchFamily="34" charset="0"/>
                  <a:cs typeface="Calibri" panose="020F0502020204030204" pitchFamily="34" charset="0"/>
                </a:rPr>
                <a:t> </a:t>
              </a:r>
              <a:r>
                <a:rPr lang="en-GB" sz="2400" dirty="0" err="1">
                  <a:solidFill>
                    <a:srgbClr val="1B786E"/>
                  </a:solidFill>
                  <a:latin typeface="Calibri" panose="020F0502020204030204" pitchFamily="34" charset="0"/>
                  <a:cs typeface="Calibri" panose="020F0502020204030204" pitchFamily="34" charset="0"/>
                </a:rPr>
                <a:t>pyspark</a:t>
              </a:r>
              <a:endParaRPr sz="2400" i="0" u="none" strike="noStrike" cap="none" dirty="0">
                <a:solidFill>
                  <a:srgbClr val="1B786E"/>
                </a:solidFill>
                <a:latin typeface="Calibri" panose="020F0502020204030204" pitchFamily="34" charset="0"/>
                <a:cs typeface="Calibri" panose="020F0502020204030204" pitchFamily="34" charset="0"/>
              </a:endParaRPr>
            </a:p>
            <a:p>
              <a:pPr marL="914400" lvl="7" indent="-381000">
                <a:lnSpc>
                  <a:spcPct val="115000"/>
                </a:lnSpc>
                <a:buClr>
                  <a:srgbClr val="1B786E"/>
                </a:buClr>
                <a:buSzPts val="2400"/>
                <a:buFont typeface="Calibri" panose="020F0502020204030204" pitchFamily="34" charset="0"/>
                <a:buChar char="⁻"/>
              </a:pPr>
              <a:r>
                <a:rPr lang="en-GB" sz="2400" dirty="0" err="1">
                  <a:solidFill>
                    <a:srgbClr val="1B786E"/>
                  </a:solidFill>
                  <a:latin typeface="Calibri" panose="020F0502020204030204" pitchFamily="34" charset="0"/>
                  <a:cs typeface="Calibri" panose="020F0502020204030204" pitchFamily="34" charset="0"/>
                </a:rPr>
                <a:t>Garantir</a:t>
              </a:r>
              <a:r>
                <a:rPr lang="en-GB" sz="2400" dirty="0">
                  <a:solidFill>
                    <a:srgbClr val="1B786E"/>
                  </a:solidFill>
                  <a:latin typeface="Calibri" panose="020F0502020204030204" pitchFamily="34" charset="0"/>
                  <a:cs typeface="Calibri" panose="020F0502020204030204" pitchFamily="34" charset="0"/>
                </a:rPr>
                <a:t> un </a:t>
              </a:r>
              <a:r>
                <a:rPr lang="en-GB" sz="2400" dirty="0" err="1">
                  <a:solidFill>
                    <a:srgbClr val="1B786E"/>
                  </a:solidFill>
                  <a:latin typeface="Calibri" panose="020F0502020204030204" pitchFamily="34" charset="0"/>
                  <a:cs typeface="Calibri" panose="020F0502020204030204" pitchFamily="34" charset="0"/>
                </a:rPr>
                <a:t>traitement</a:t>
              </a:r>
              <a:r>
                <a:rPr lang="en-GB" sz="2400" dirty="0">
                  <a:solidFill>
                    <a:srgbClr val="1B786E"/>
                  </a:solidFill>
                  <a:latin typeface="Calibri" panose="020F0502020204030204" pitchFamily="34" charset="0"/>
                  <a:cs typeface="Calibri" panose="020F0502020204030204" pitchFamily="34" charset="0"/>
                </a:rPr>
                <a:t> </a:t>
              </a:r>
              <a:r>
                <a:rPr lang="en-GB" sz="2400" dirty="0" err="1">
                  <a:solidFill>
                    <a:srgbClr val="1B786E"/>
                  </a:solidFill>
                  <a:latin typeface="Calibri" panose="020F0502020204030204" pitchFamily="34" charset="0"/>
                  <a:cs typeface="Calibri" panose="020F0502020204030204" pitchFamily="34" charset="0"/>
                </a:rPr>
                <a:t>distribué</a:t>
              </a:r>
              <a:r>
                <a:rPr lang="en-GB" sz="2400" dirty="0">
                  <a:solidFill>
                    <a:srgbClr val="1B786E"/>
                  </a:solidFill>
                  <a:latin typeface="Calibri" panose="020F0502020204030204" pitchFamily="34" charset="0"/>
                  <a:cs typeface="Calibri" panose="020F0502020204030204" pitchFamily="34" charset="0"/>
                </a:rPr>
                <a:t> </a:t>
              </a:r>
              <a:r>
                <a:rPr lang="en-GB" sz="2400" dirty="0" err="1">
                  <a:solidFill>
                    <a:srgbClr val="1B786E"/>
                  </a:solidFill>
                  <a:latin typeface="Calibri" panose="020F0502020204030204" pitchFamily="34" charset="0"/>
                  <a:cs typeface="Calibri" panose="020F0502020204030204" pitchFamily="34" charset="0"/>
                </a:rPr>
                <a:t>lors</a:t>
              </a:r>
              <a:r>
                <a:rPr lang="en-GB" sz="2400" dirty="0">
                  <a:solidFill>
                    <a:srgbClr val="1B786E"/>
                  </a:solidFill>
                  <a:latin typeface="Calibri" panose="020F0502020204030204" pitchFamily="34" charset="0"/>
                  <a:cs typeface="Calibri" panose="020F0502020204030204" pitchFamily="34" charset="0"/>
                </a:rPr>
                <a:t> de la modification des </a:t>
              </a:r>
              <a:r>
                <a:rPr lang="en-GB" sz="2400" dirty="0" err="1">
                  <a:solidFill>
                    <a:srgbClr val="1B786E"/>
                  </a:solidFill>
                  <a:latin typeface="Calibri" panose="020F0502020204030204" pitchFamily="34" charset="0"/>
                  <a:cs typeface="Calibri" panose="020F0502020204030204" pitchFamily="34" charset="0"/>
                </a:rPr>
                <a:t>données</a:t>
              </a:r>
              <a:endParaRPr sz="2400" dirty="0">
                <a:solidFill>
                  <a:srgbClr val="1B786E"/>
                </a:solidFill>
                <a:latin typeface="Calibri" panose="020F0502020204030204" pitchFamily="34" charset="0"/>
                <a:cs typeface="Calibri" panose="020F0502020204030204" pitchFamily="34" charset="0"/>
              </a:endParaRPr>
            </a:p>
            <a:p>
              <a:pPr marL="914400" lvl="7" indent="-381000">
                <a:lnSpc>
                  <a:spcPct val="115000"/>
                </a:lnSpc>
                <a:buClr>
                  <a:srgbClr val="1B786E"/>
                </a:buClr>
                <a:buSzPts val="2400"/>
                <a:buFont typeface="Calibri" panose="020F0502020204030204" pitchFamily="34" charset="0"/>
                <a:buChar char="⁻"/>
              </a:pPr>
              <a:r>
                <a:rPr lang="en-GB" sz="2400" dirty="0">
                  <a:solidFill>
                    <a:srgbClr val="1B786E"/>
                  </a:solidFill>
                  <a:latin typeface="Calibri" panose="020F0502020204030204" pitchFamily="34" charset="0"/>
                  <a:cs typeface="Calibri" panose="020F0502020204030204" pitchFamily="34" charset="0"/>
                </a:rPr>
                <a:t>Exploitation de la “Lazy evaluation” pour les transformation</a:t>
              </a:r>
              <a:endParaRPr sz="2400" dirty="0">
                <a:solidFill>
                  <a:srgbClr val="1B786E"/>
                </a:solidFill>
                <a:latin typeface="Calibri" panose="020F0502020204030204" pitchFamily="34" charset="0"/>
                <a:cs typeface="Calibri" panose="020F0502020204030204" pitchFamily="34" charset="0"/>
              </a:endParaRPr>
            </a:p>
          </p:txBody>
        </p:sp>
      </p:grpSp>
      <p:grpSp>
        <p:nvGrpSpPr>
          <p:cNvPr id="623" name="Google Shape;623;g2091318669e_1_1"/>
          <p:cNvGrpSpPr/>
          <p:nvPr/>
        </p:nvGrpSpPr>
        <p:grpSpPr>
          <a:xfrm>
            <a:off x="821823" y="2836394"/>
            <a:ext cx="16474992" cy="2678378"/>
            <a:chOff x="1593000" y="2322568"/>
            <a:chExt cx="5957975" cy="643500"/>
          </a:xfrm>
        </p:grpSpPr>
        <p:sp>
          <p:nvSpPr>
            <p:cNvPr id="624" name="Google Shape;624;g2091318669e_1_1"/>
            <p:cNvSpPr/>
            <p:nvPr/>
          </p:nvSpPr>
          <p:spPr>
            <a:xfrm>
              <a:off x="3728375" y="2322568"/>
              <a:ext cx="3822600" cy="643500"/>
            </a:xfrm>
            <a:prstGeom prst="rect">
              <a:avLst/>
            </a:prstGeom>
            <a:solidFill>
              <a:srgbClr val="EEEEEE"/>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panose="020F0502020204030204" pitchFamily="34" charset="0"/>
                <a:cs typeface="Calibri" panose="020F0502020204030204" pitchFamily="34" charset="0"/>
                <a:sym typeface="Arial"/>
              </a:endParaRPr>
            </a:p>
          </p:txBody>
        </p:sp>
        <p:sp>
          <p:nvSpPr>
            <p:cNvPr id="625" name="Google Shape;625;g2091318669e_1_1"/>
            <p:cNvSpPr/>
            <p:nvPr/>
          </p:nvSpPr>
          <p:spPr>
            <a:xfrm flipH="1">
              <a:off x="2283025" y="2322575"/>
              <a:ext cx="1844400" cy="642600"/>
            </a:xfrm>
            <a:prstGeom prst="rect">
              <a:avLst/>
            </a:prstGeom>
            <a:solidFill>
              <a:srgbClr val="1B786E"/>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panose="020F0502020204030204" pitchFamily="34" charset="0"/>
                <a:cs typeface="Calibri" panose="020F0502020204030204" pitchFamily="34" charset="0"/>
                <a:sym typeface="Arial"/>
              </a:endParaRPr>
            </a:p>
          </p:txBody>
        </p:sp>
        <p:sp>
          <p:nvSpPr>
            <p:cNvPr id="626" name="Google Shape;626;g2091318669e_1_1"/>
            <p:cNvSpPr/>
            <p:nvPr/>
          </p:nvSpPr>
          <p:spPr>
            <a:xfrm rot="-5400000">
              <a:off x="3501574" y="1934671"/>
              <a:ext cx="643356" cy="1419149"/>
            </a:xfrm>
            <a:prstGeom prst="flowChartOffpageConnector">
              <a:avLst/>
            </a:prstGeom>
            <a:solidFill>
              <a:srgbClr val="1B786E"/>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panose="020F0502020204030204" pitchFamily="34" charset="0"/>
                <a:cs typeface="Calibri" panose="020F0502020204030204" pitchFamily="34" charset="0"/>
                <a:sym typeface="Arial"/>
              </a:endParaRPr>
            </a:p>
          </p:txBody>
        </p:sp>
        <p:sp>
          <p:nvSpPr>
            <p:cNvPr id="627" name="Google Shape;627;g2091318669e_1_1"/>
            <p:cNvSpPr/>
            <p:nvPr/>
          </p:nvSpPr>
          <p:spPr>
            <a:xfrm>
              <a:off x="2342625" y="2399951"/>
              <a:ext cx="1940700" cy="495900"/>
            </a:xfrm>
            <a:prstGeom prst="rect">
              <a:avLst/>
            </a:prstGeom>
            <a:noFill/>
            <a:ln>
              <a:noFill/>
            </a:ln>
          </p:spPr>
          <p:txBody>
            <a:bodyPr spcFirstLastPara="1" wrap="square" lIns="182850" tIns="182850" rIns="182850" bIns="182850" anchor="ctr" anchorCtr="0">
              <a:noAutofit/>
            </a:bodyPr>
            <a:lstStyle/>
            <a:p>
              <a:pPr marL="0" marR="0" lvl="0" indent="0" algn="l" rtl="0">
                <a:lnSpc>
                  <a:spcPct val="115000"/>
                </a:lnSpc>
                <a:spcBef>
                  <a:spcPts val="0"/>
                </a:spcBef>
                <a:spcAft>
                  <a:spcPts val="0"/>
                </a:spcAft>
                <a:buClr>
                  <a:srgbClr val="000000"/>
                </a:buClr>
                <a:buSzPts val="2000"/>
                <a:buFont typeface="Arial"/>
                <a:buNone/>
              </a:pPr>
              <a:r>
                <a:rPr lang="en-GB" sz="2800" dirty="0">
                  <a:solidFill>
                    <a:srgbClr val="FFFFFF"/>
                  </a:solidFill>
                  <a:latin typeface="Calibri" panose="020F0502020204030204" pitchFamily="34" charset="0"/>
                  <a:cs typeface="Calibri" panose="020F0502020204030204" pitchFamily="34" charset="0"/>
                </a:rPr>
                <a:t>Phase </a:t>
              </a:r>
              <a:r>
                <a:rPr lang="en-GB" sz="2800" dirty="0" err="1">
                  <a:solidFill>
                    <a:srgbClr val="FFFFFF"/>
                  </a:solidFill>
                  <a:latin typeface="Calibri" panose="020F0502020204030204" pitchFamily="34" charset="0"/>
                  <a:cs typeface="Calibri" panose="020F0502020204030204" pitchFamily="34" charset="0"/>
                </a:rPr>
                <a:t>d’Importation</a:t>
              </a:r>
              <a:endParaRPr sz="2800" i="0" u="none" strike="noStrike" cap="none" dirty="0">
                <a:solidFill>
                  <a:srgbClr val="FFFFFF"/>
                </a:solidFill>
                <a:latin typeface="Calibri" panose="020F0502020204030204" pitchFamily="34" charset="0"/>
                <a:cs typeface="Calibri" panose="020F0502020204030204" pitchFamily="34" charset="0"/>
              </a:endParaRPr>
            </a:p>
          </p:txBody>
        </p:sp>
        <p:sp>
          <p:nvSpPr>
            <p:cNvPr id="628" name="Google Shape;628;g2091318669e_1_1"/>
            <p:cNvSpPr/>
            <p:nvPr/>
          </p:nvSpPr>
          <p:spPr>
            <a:xfrm>
              <a:off x="1593000" y="2322568"/>
              <a:ext cx="690000" cy="642300"/>
            </a:xfrm>
            <a:prstGeom prst="rect">
              <a:avLst/>
            </a:prstGeom>
            <a:solidFill>
              <a:srgbClr val="1D7E74"/>
            </a:solidFill>
            <a:ln>
              <a:noFill/>
            </a:ln>
            <a:effectLst>
              <a:outerShdw blurRad="71438" dist="28575" dir="2700000" algn="bl" rotWithShape="0">
                <a:srgbClr val="000000">
                  <a:alpha val="16860"/>
                </a:srgbClr>
              </a:outerShdw>
            </a:effectLst>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panose="020F0502020204030204" pitchFamily="34" charset="0"/>
                <a:cs typeface="Calibri" panose="020F0502020204030204" pitchFamily="34" charset="0"/>
                <a:sym typeface="Arial"/>
              </a:endParaRPr>
            </a:p>
          </p:txBody>
        </p:sp>
        <p:sp>
          <p:nvSpPr>
            <p:cNvPr id="629" name="Google Shape;629;g2091318669e_1_1"/>
            <p:cNvSpPr/>
            <p:nvPr/>
          </p:nvSpPr>
          <p:spPr>
            <a:xfrm>
              <a:off x="1593000" y="2322575"/>
              <a:ext cx="690000" cy="642600"/>
            </a:xfrm>
            <a:prstGeom prst="rect">
              <a:avLst/>
            </a:prstGeom>
            <a:solidFill>
              <a:srgbClr val="1F887E"/>
            </a:solidFill>
            <a:ln>
              <a:noFill/>
            </a:ln>
          </p:spPr>
          <p:txBody>
            <a:bodyPr spcFirstLastPara="1" wrap="square" lIns="182850" tIns="182850" rIns="182850" bIns="182850" anchor="ctr" anchorCtr="0">
              <a:noAutofit/>
            </a:bodyPr>
            <a:lstStyle/>
            <a:p>
              <a:pPr marL="0" marR="0" lvl="0" indent="0" algn="ctr" rtl="0">
                <a:lnSpc>
                  <a:spcPct val="100000"/>
                </a:lnSpc>
                <a:spcBef>
                  <a:spcPts val="0"/>
                </a:spcBef>
                <a:spcAft>
                  <a:spcPts val="0"/>
                </a:spcAft>
                <a:buClr>
                  <a:srgbClr val="000000"/>
                </a:buClr>
                <a:buSzPts val="5200"/>
                <a:buFont typeface="Arial"/>
                <a:buNone/>
              </a:pPr>
              <a:r>
                <a:rPr lang="en-GB" sz="5200" b="1" i="0" u="none" strike="noStrike" cap="none">
                  <a:solidFill>
                    <a:srgbClr val="FFFFFF"/>
                  </a:solidFill>
                  <a:latin typeface="Calibri" panose="020F0502020204030204" pitchFamily="34" charset="0"/>
                  <a:ea typeface="Roboto"/>
                  <a:cs typeface="Calibri" panose="020F0502020204030204" pitchFamily="34" charset="0"/>
                  <a:sym typeface="Roboto"/>
                </a:rPr>
                <a:t>01</a:t>
              </a:r>
              <a:endParaRPr sz="5200" b="1" i="0" u="none" strike="noStrike" cap="none">
                <a:solidFill>
                  <a:srgbClr val="FFFFFF"/>
                </a:solidFill>
                <a:latin typeface="Calibri" panose="020F0502020204030204" pitchFamily="34" charset="0"/>
                <a:ea typeface="Roboto"/>
                <a:cs typeface="Calibri" panose="020F0502020204030204" pitchFamily="34" charset="0"/>
                <a:sym typeface="Roboto"/>
              </a:endParaRPr>
            </a:p>
          </p:txBody>
        </p:sp>
        <p:sp>
          <p:nvSpPr>
            <p:cNvPr id="630" name="Google Shape;630;g2091318669e_1_1"/>
            <p:cNvSpPr/>
            <p:nvPr/>
          </p:nvSpPr>
          <p:spPr>
            <a:xfrm>
              <a:off x="4502150" y="2323750"/>
              <a:ext cx="2971200" cy="642300"/>
            </a:xfrm>
            <a:prstGeom prst="rect">
              <a:avLst/>
            </a:prstGeom>
            <a:noFill/>
            <a:ln>
              <a:noFill/>
            </a:ln>
          </p:spPr>
          <p:txBody>
            <a:bodyPr spcFirstLastPara="1" wrap="square" lIns="182850" tIns="182850" rIns="182850" bIns="182850" anchor="ctr" anchorCtr="0">
              <a:noAutofit/>
            </a:bodyPr>
            <a:lstStyle/>
            <a:p>
              <a:pPr marL="914400" marR="0" lvl="0" indent="-609600" algn="l" rtl="0">
                <a:lnSpc>
                  <a:spcPct val="115000"/>
                </a:lnSpc>
                <a:spcBef>
                  <a:spcPts val="0"/>
                </a:spcBef>
                <a:spcAft>
                  <a:spcPts val="0"/>
                </a:spcAft>
                <a:buClr>
                  <a:srgbClr val="1B786E"/>
                </a:buClr>
                <a:buSzPts val="2400"/>
                <a:buChar char="●"/>
              </a:pPr>
              <a:r>
                <a:rPr lang="en-GB" sz="2400" dirty="0">
                  <a:solidFill>
                    <a:srgbClr val="1B786E"/>
                  </a:solidFill>
                  <a:latin typeface="Calibri" panose="020F0502020204030204" pitchFamily="34" charset="0"/>
                  <a:cs typeface="Calibri" panose="020F0502020204030204" pitchFamily="34" charset="0"/>
                </a:rPr>
                <a:t>Importation des csv </a:t>
              </a:r>
              <a:r>
                <a:rPr lang="en-GB" sz="2400" dirty="0" err="1">
                  <a:solidFill>
                    <a:srgbClr val="1B786E"/>
                  </a:solidFill>
                  <a:latin typeface="Calibri" panose="020F0502020204030204" pitchFamily="34" charset="0"/>
                  <a:cs typeface="Calibri" panose="020F0502020204030204" pitchFamily="34" charset="0"/>
                </a:rPr>
                <a:t>traité</a:t>
              </a:r>
              <a:r>
                <a:rPr lang="en-GB" sz="2400" dirty="0">
                  <a:solidFill>
                    <a:srgbClr val="1B786E"/>
                  </a:solidFill>
                  <a:latin typeface="Calibri" panose="020F0502020204030204" pitchFamily="34" charset="0"/>
                  <a:cs typeface="Calibri" panose="020F0502020204030204" pitchFamily="34" charset="0"/>
                </a:rPr>
                <a:t> </a:t>
              </a:r>
              <a:r>
                <a:rPr lang="en-GB" sz="2400" dirty="0" err="1">
                  <a:solidFill>
                    <a:srgbClr val="1B786E"/>
                  </a:solidFill>
                  <a:latin typeface="Calibri" panose="020F0502020204030204" pitchFamily="34" charset="0"/>
                  <a:cs typeface="Calibri" panose="020F0502020204030204" pitchFamily="34" charset="0"/>
                </a:rPr>
                <a:t>en</a:t>
              </a:r>
              <a:r>
                <a:rPr lang="en-GB" sz="2400" dirty="0">
                  <a:solidFill>
                    <a:srgbClr val="1B786E"/>
                  </a:solidFill>
                  <a:latin typeface="Calibri" panose="020F0502020204030204" pitchFamily="34" charset="0"/>
                  <a:cs typeface="Calibri" panose="020F0502020204030204" pitchFamily="34" charset="0"/>
                </a:rPr>
                <a:t> </a:t>
              </a:r>
              <a:r>
                <a:rPr lang="en-GB" sz="2400" dirty="0" err="1">
                  <a:solidFill>
                    <a:srgbClr val="1B786E"/>
                  </a:solidFill>
                  <a:latin typeface="Calibri" panose="020F0502020204030204" pitchFamily="34" charset="0"/>
                  <a:cs typeface="Calibri" panose="020F0502020204030204" pitchFamily="34" charset="0"/>
                </a:rPr>
                <a:t>mémoire</a:t>
              </a:r>
              <a:endParaRPr sz="2400" dirty="0">
                <a:solidFill>
                  <a:srgbClr val="1B786E"/>
                </a:solidFill>
                <a:latin typeface="Calibri" panose="020F0502020204030204" pitchFamily="34" charset="0"/>
                <a:cs typeface="Calibri" panose="020F0502020204030204" pitchFamily="34" charset="0"/>
              </a:endParaRPr>
            </a:p>
            <a:p>
              <a:pPr marL="914400" marR="0" lvl="1" indent="-381000" algn="l" rtl="0">
                <a:lnSpc>
                  <a:spcPct val="115000"/>
                </a:lnSpc>
                <a:spcBef>
                  <a:spcPts val="0"/>
                </a:spcBef>
                <a:spcAft>
                  <a:spcPts val="0"/>
                </a:spcAft>
                <a:buClr>
                  <a:srgbClr val="1B786E"/>
                </a:buClr>
                <a:buSzPts val="2400"/>
                <a:buFont typeface="Calibri" panose="020F0502020204030204" pitchFamily="34" charset="0"/>
                <a:buChar char="⁻"/>
              </a:pPr>
              <a:r>
                <a:rPr lang="en-GB" sz="2400" dirty="0">
                  <a:solidFill>
                    <a:srgbClr val="1B786E"/>
                  </a:solidFill>
                  <a:latin typeface="Calibri" panose="020F0502020204030204" pitchFamily="34" charset="0"/>
                  <a:cs typeface="Calibri" panose="020F0502020204030204" pitchFamily="34" charset="0"/>
                </a:rPr>
                <a:t>Optimisation de temps </a:t>
              </a:r>
              <a:r>
                <a:rPr lang="en-GB" sz="2400" dirty="0" err="1">
                  <a:solidFill>
                    <a:srgbClr val="1B786E"/>
                  </a:solidFill>
                  <a:latin typeface="Calibri" panose="020F0502020204030204" pitchFamily="34" charset="0"/>
                  <a:cs typeface="Calibri" panose="020F0502020204030204" pitchFamily="34" charset="0"/>
                </a:rPr>
                <a:t>d’importation</a:t>
              </a:r>
              <a:endParaRPr lang="en-GB" sz="2400" dirty="0">
                <a:solidFill>
                  <a:srgbClr val="1B786E"/>
                </a:solidFill>
                <a:latin typeface="Calibri" panose="020F0502020204030204" pitchFamily="34" charset="0"/>
                <a:cs typeface="Calibri" panose="020F0502020204030204" pitchFamily="34" charset="0"/>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13"/>
          <p:cNvSpPr txBox="1"/>
          <p:nvPr/>
        </p:nvSpPr>
        <p:spPr>
          <a:xfrm>
            <a:off x="174754" y="85926"/>
            <a:ext cx="16474946" cy="999889"/>
          </a:xfrm>
          <a:prstGeom prst="rect">
            <a:avLst/>
          </a:prstGeom>
          <a:noFill/>
          <a:ln>
            <a:noFill/>
          </a:ln>
        </p:spPr>
        <p:txBody>
          <a:bodyPr spcFirstLastPara="1" wrap="square" lIns="0" tIns="0" rIns="0" bIns="0" anchor="t" anchorCtr="0">
            <a:spAutoFit/>
          </a:bodyPr>
          <a:lstStyle/>
          <a:p>
            <a:pPr marL="0" marR="0" lvl="0" indent="0" algn="l" rtl="0">
              <a:lnSpc>
                <a:spcPct val="181604"/>
              </a:lnSpc>
              <a:spcBef>
                <a:spcPts val="0"/>
              </a:spcBef>
              <a:spcAft>
                <a:spcPts val="0"/>
              </a:spcAft>
              <a:buNone/>
            </a:pPr>
            <a:r>
              <a:rPr lang="en-GB" sz="4800" b="1" i="0" u="none" strike="noStrike" cap="none">
                <a:solidFill>
                  <a:srgbClr val="2A4B56"/>
                </a:solidFill>
                <a:latin typeface="Fira Sans"/>
                <a:ea typeface="Fira Sans"/>
                <a:cs typeface="Fira Sans"/>
                <a:sym typeface="Fira Sans"/>
              </a:rPr>
              <a:t>Résultats d’analyses</a:t>
            </a:r>
            <a:endParaRPr sz="4800" b="1" i="0" u="none" strike="noStrike" cap="none">
              <a:solidFill>
                <a:srgbClr val="2A4B56"/>
              </a:solidFill>
              <a:latin typeface="Fira Sans"/>
              <a:ea typeface="Fira Sans"/>
              <a:cs typeface="Fira Sans"/>
              <a:sym typeface="Fira Sans"/>
            </a:endParaRPr>
          </a:p>
        </p:txBody>
      </p:sp>
      <p:pic>
        <p:nvPicPr>
          <p:cNvPr id="713" name="Google Shape;713;p13"/>
          <p:cNvPicPr preferRelativeResize="0"/>
          <p:nvPr/>
        </p:nvPicPr>
        <p:blipFill rotWithShape="1">
          <a:blip r:embed="rId3">
            <a:alphaModFix/>
          </a:blip>
          <a:srcRect/>
          <a:stretch/>
        </p:blipFill>
        <p:spPr>
          <a:xfrm rot="5400000">
            <a:off x="9009652" y="1307619"/>
            <a:ext cx="260866" cy="17571928"/>
          </a:xfrm>
          <a:prstGeom prst="rect">
            <a:avLst/>
          </a:prstGeom>
          <a:noFill/>
          <a:ln>
            <a:noFill/>
          </a:ln>
        </p:spPr>
      </p:pic>
      <p:sp>
        <p:nvSpPr>
          <p:cNvPr id="714" name="Google Shape;714;p13"/>
          <p:cNvSpPr/>
          <p:nvPr/>
        </p:nvSpPr>
        <p:spPr>
          <a:xfrm>
            <a:off x="16519649" y="79025"/>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715" name="Google Shape;715;p13"/>
          <p:cNvSpPr/>
          <p:nvPr/>
        </p:nvSpPr>
        <p:spPr>
          <a:xfrm flipH="1">
            <a:off x="16706104" y="188631"/>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5"/>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716" name="Google Shape;716;p13"/>
          <p:cNvSpPr txBox="1"/>
          <p:nvPr/>
        </p:nvSpPr>
        <p:spPr>
          <a:xfrm>
            <a:off x="16842580" y="341031"/>
            <a:ext cx="1091299"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05</a:t>
            </a:r>
            <a:endParaRPr sz="3600" b="1" i="0" u="none" strike="noStrike" cap="none">
              <a:solidFill>
                <a:srgbClr val="D98A23"/>
              </a:solidFill>
              <a:latin typeface="Alegreya Sans SC"/>
              <a:ea typeface="Alegreya Sans SC"/>
              <a:cs typeface="Alegreya Sans SC"/>
              <a:sym typeface="Alegreya Sans SC"/>
            </a:endParaRPr>
          </a:p>
        </p:txBody>
      </p:sp>
      <p:grpSp>
        <p:nvGrpSpPr>
          <p:cNvPr id="717" name="Google Shape;717;p13"/>
          <p:cNvGrpSpPr/>
          <p:nvPr/>
        </p:nvGrpSpPr>
        <p:grpSpPr>
          <a:xfrm>
            <a:off x="1407695" y="3962671"/>
            <a:ext cx="8981125" cy="1836967"/>
            <a:chOff x="-835620" y="25775"/>
            <a:chExt cx="5005851" cy="1152963"/>
          </a:xfrm>
        </p:grpSpPr>
        <p:sp>
          <p:nvSpPr>
            <p:cNvPr id="718" name="Google Shape;718;p13"/>
            <p:cNvSpPr/>
            <p:nvPr/>
          </p:nvSpPr>
          <p:spPr>
            <a:xfrm flipH="1">
              <a:off x="-21759" y="192453"/>
              <a:ext cx="4191990" cy="818352"/>
            </a:xfrm>
            <a:prstGeom prst="rect">
              <a:avLst/>
            </a:prstGeom>
            <a:solidFill>
              <a:srgbClr val="2E747C"/>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None/>
              </a:pPr>
              <a:r>
                <a:rPr lang="en-GB" sz="3200" b="0" i="0" u="none" strike="noStrike" cap="none" dirty="0">
                  <a:solidFill>
                    <a:srgbClr val="000000"/>
                  </a:solidFill>
                  <a:latin typeface="Arial"/>
                  <a:ea typeface="Arial"/>
                  <a:cs typeface="Arial"/>
                  <a:sym typeface="Arial"/>
                </a:rPr>
                <a:t> </a:t>
              </a:r>
              <a:r>
                <a:rPr lang="en-GB" sz="3200" b="1" i="0" u="none" strike="noStrike" cap="none" dirty="0">
                  <a:solidFill>
                    <a:schemeClr val="lt1"/>
                  </a:solidFill>
                  <a:latin typeface="Arial"/>
                  <a:ea typeface="Arial"/>
                  <a:cs typeface="Arial"/>
                  <a:sym typeface="Arial"/>
                </a:rPr>
                <a:t>Evolution au </a:t>
              </a:r>
              <a:r>
                <a:rPr lang="en-GB" sz="3200" b="1" i="0" u="none" strike="noStrike" cap="none" dirty="0" err="1">
                  <a:solidFill>
                    <a:schemeClr val="lt1"/>
                  </a:solidFill>
                  <a:latin typeface="Arial"/>
                  <a:ea typeface="Arial"/>
                  <a:cs typeface="Arial"/>
                  <a:sym typeface="Arial"/>
                </a:rPr>
                <a:t>cours</a:t>
              </a:r>
              <a:r>
                <a:rPr lang="en-GB" sz="3200" b="1" i="0" u="none" strike="noStrike" cap="none" dirty="0">
                  <a:solidFill>
                    <a:schemeClr val="lt1"/>
                  </a:solidFill>
                  <a:latin typeface="Arial"/>
                  <a:ea typeface="Arial"/>
                  <a:cs typeface="Arial"/>
                  <a:sym typeface="Arial"/>
                </a:rPr>
                <a:t> de 2021</a:t>
              </a:r>
              <a:endParaRPr dirty="0"/>
            </a:p>
          </p:txBody>
        </p:sp>
        <p:grpSp>
          <p:nvGrpSpPr>
            <p:cNvPr id="719" name="Google Shape;719;p13"/>
            <p:cNvGrpSpPr/>
            <p:nvPr/>
          </p:nvGrpSpPr>
          <p:grpSpPr>
            <a:xfrm>
              <a:off x="-835620" y="25775"/>
              <a:ext cx="812894" cy="1152963"/>
              <a:chOff x="-5027581" y="25776"/>
              <a:chExt cx="812890" cy="1152960"/>
            </a:xfrm>
          </p:grpSpPr>
          <p:sp>
            <p:nvSpPr>
              <p:cNvPr id="720" name="Google Shape;720;p13"/>
              <p:cNvSpPr/>
              <p:nvPr/>
            </p:nvSpPr>
            <p:spPr>
              <a:xfrm flipH="1">
                <a:off x="-5027581" y="191433"/>
                <a:ext cx="402284" cy="986282"/>
              </a:xfrm>
              <a:custGeom>
                <a:avLst/>
                <a:gdLst/>
                <a:ahLst/>
                <a:cxnLst/>
                <a:rect l="l" t="t" r="r" b="b"/>
                <a:pathLst>
                  <a:path w="21600" h="21600" extrusionOk="0">
                    <a:moveTo>
                      <a:pt x="0" y="21600"/>
                    </a:moveTo>
                    <a:lnTo>
                      <a:pt x="21600" y="17922"/>
                    </a:lnTo>
                    <a:lnTo>
                      <a:pt x="21600" y="0"/>
                    </a:lnTo>
                    <a:lnTo>
                      <a:pt x="0" y="3733"/>
                    </a:lnTo>
                    <a:lnTo>
                      <a:pt x="0" y="21600"/>
                    </a:lnTo>
                    <a:close/>
                  </a:path>
                </a:pathLst>
              </a:custGeom>
              <a:solidFill>
                <a:srgbClr val="2E747C"/>
              </a:solidFill>
              <a:ln w="15875" cap="flat" cmpd="sng">
                <a:solidFill>
                  <a:schemeClr val="lt1"/>
                </a:solidFill>
                <a:prstDash val="solid"/>
                <a:miter lim="400000"/>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3200" b="0" i="0" u="none" strike="noStrike" cap="none">
                  <a:solidFill>
                    <a:srgbClr val="000000"/>
                  </a:solidFill>
                  <a:latin typeface="Arial"/>
                  <a:ea typeface="Arial"/>
                  <a:cs typeface="Arial"/>
                  <a:sym typeface="Arial"/>
                </a:endParaRPr>
              </a:p>
            </p:txBody>
          </p:sp>
          <p:sp>
            <p:nvSpPr>
              <p:cNvPr id="721" name="Google Shape;721;p13"/>
              <p:cNvSpPr/>
              <p:nvPr/>
            </p:nvSpPr>
            <p:spPr>
              <a:xfrm flipH="1">
                <a:off x="-4629054" y="192454"/>
                <a:ext cx="402284" cy="986282"/>
              </a:xfrm>
              <a:custGeom>
                <a:avLst/>
                <a:gdLst/>
                <a:ahLst/>
                <a:cxnLst/>
                <a:rect l="l" t="t" r="r" b="b"/>
                <a:pathLst>
                  <a:path w="21600" h="21600" extrusionOk="0">
                    <a:moveTo>
                      <a:pt x="21600" y="21600"/>
                    </a:moveTo>
                    <a:lnTo>
                      <a:pt x="0" y="17922"/>
                    </a:lnTo>
                    <a:lnTo>
                      <a:pt x="0" y="0"/>
                    </a:lnTo>
                    <a:lnTo>
                      <a:pt x="21600" y="3733"/>
                    </a:lnTo>
                    <a:lnTo>
                      <a:pt x="21600" y="21600"/>
                    </a:lnTo>
                    <a:close/>
                  </a:path>
                </a:pathLst>
              </a:custGeom>
              <a:solidFill>
                <a:srgbClr val="2E747C"/>
              </a:solidFill>
              <a:ln w="12700" cap="flat" cmpd="sng">
                <a:solidFill>
                  <a:srgbClr val="E3E3E3"/>
                </a:solidFill>
                <a:prstDash val="solid"/>
                <a:miter lim="4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None/>
                </a:pPr>
                <a:r>
                  <a:rPr lang="en-GB" sz="3200" b="1" i="0" u="none" strike="noStrike" cap="none">
                    <a:solidFill>
                      <a:srgbClr val="FFFFFF"/>
                    </a:solidFill>
                    <a:latin typeface="Arial"/>
                    <a:ea typeface="Arial"/>
                    <a:cs typeface="Arial"/>
                    <a:sym typeface="Arial"/>
                  </a:rPr>
                  <a:t>1</a:t>
                </a:r>
                <a:endParaRPr/>
              </a:p>
            </p:txBody>
          </p:sp>
          <p:sp>
            <p:nvSpPr>
              <p:cNvPr id="722" name="Google Shape;722;p13"/>
              <p:cNvSpPr/>
              <p:nvPr/>
            </p:nvSpPr>
            <p:spPr>
              <a:xfrm flipH="1">
                <a:off x="-5019257" y="25776"/>
                <a:ext cx="804566" cy="337116"/>
              </a:xfrm>
              <a:custGeom>
                <a:avLst/>
                <a:gdLst/>
                <a:ahLst/>
                <a:cxnLst/>
                <a:rect l="l" t="t" r="r" b="b"/>
                <a:pathLst>
                  <a:path w="21600" h="21600" extrusionOk="0">
                    <a:moveTo>
                      <a:pt x="10800" y="21600"/>
                    </a:moveTo>
                    <a:lnTo>
                      <a:pt x="0" y="10680"/>
                    </a:lnTo>
                    <a:lnTo>
                      <a:pt x="10800" y="0"/>
                    </a:lnTo>
                    <a:lnTo>
                      <a:pt x="21600" y="10680"/>
                    </a:lnTo>
                    <a:lnTo>
                      <a:pt x="10800" y="21600"/>
                    </a:lnTo>
                    <a:close/>
                  </a:path>
                </a:pathLst>
              </a:custGeom>
              <a:solidFill>
                <a:srgbClr val="2E747C"/>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3200" b="0" i="0" u="none" strike="noStrike" cap="none">
                  <a:solidFill>
                    <a:srgbClr val="000000"/>
                  </a:solidFill>
                  <a:latin typeface="Arial"/>
                  <a:ea typeface="Arial"/>
                  <a:cs typeface="Arial"/>
                  <a:sym typeface="Arial"/>
                </a:endParaRPr>
              </a:p>
            </p:txBody>
          </p:sp>
        </p:grpSp>
      </p:grpSp>
      <p:grpSp>
        <p:nvGrpSpPr>
          <p:cNvPr id="723" name="Google Shape;723;p13"/>
          <p:cNvGrpSpPr/>
          <p:nvPr/>
        </p:nvGrpSpPr>
        <p:grpSpPr>
          <a:xfrm>
            <a:off x="2063026" y="5290110"/>
            <a:ext cx="9238992" cy="1836964"/>
            <a:chOff x="-833446" y="5937"/>
            <a:chExt cx="5026728" cy="1152962"/>
          </a:xfrm>
        </p:grpSpPr>
        <p:sp>
          <p:nvSpPr>
            <p:cNvPr id="724" name="Google Shape;724;p13"/>
            <p:cNvSpPr/>
            <p:nvPr/>
          </p:nvSpPr>
          <p:spPr>
            <a:xfrm flipH="1">
              <a:off x="1292" y="166678"/>
              <a:ext cx="4191990" cy="818352"/>
            </a:xfrm>
            <a:prstGeom prst="rect">
              <a:avLst/>
            </a:prstGeom>
            <a:solidFill>
              <a:srgbClr val="46ADB9"/>
            </a:solidFill>
            <a:ln>
              <a:noFill/>
            </a:ln>
          </p:spPr>
          <p:txBody>
            <a:bodyPr spcFirstLastPara="1" wrap="square" lIns="45700" tIns="45700" rIns="45700" bIns="45700" anchor="ctr" anchorCtr="0">
              <a:noAutofit/>
            </a:bodyPr>
            <a:lstStyle/>
            <a:p>
              <a:pPr lvl="3"/>
              <a:r>
                <a:rPr lang="en-GB" sz="3200" b="1" i="0" u="none" strike="noStrike" cap="none">
                  <a:solidFill>
                    <a:schemeClr val="lt1"/>
                  </a:solidFill>
                  <a:latin typeface="Arial"/>
                  <a:ea typeface="Arial"/>
                  <a:cs typeface="Arial"/>
                  <a:sym typeface="Arial"/>
                </a:rPr>
                <a:t>Le </a:t>
              </a:r>
              <a:r>
                <a:rPr lang="en-GB" sz="3200" b="1" i="0" u="none" strike="noStrike" cap="none" dirty="0">
                  <a:solidFill>
                    <a:schemeClr val="lt1"/>
                  </a:solidFill>
                  <a:latin typeface="Arial"/>
                  <a:ea typeface="Arial"/>
                  <a:cs typeface="Arial"/>
                  <a:sym typeface="Arial"/>
                </a:rPr>
                <a:t>12 </a:t>
              </a:r>
              <a:r>
                <a:rPr lang="en-GB" sz="3200" b="1" i="0" u="none" strike="noStrike" cap="none" dirty="0" err="1">
                  <a:solidFill>
                    <a:schemeClr val="lt1"/>
                  </a:solidFill>
                  <a:latin typeface="Arial"/>
                  <a:ea typeface="Arial"/>
                  <a:cs typeface="Arial"/>
                  <a:sym typeface="Arial"/>
                </a:rPr>
                <a:t>décembre</a:t>
              </a:r>
              <a:r>
                <a:rPr lang="en-GB" sz="3200" b="1" i="0" u="none" strike="noStrike" cap="none" dirty="0">
                  <a:solidFill>
                    <a:schemeClr val="lt1"/>
                  </a:solidFill>
                  <a:latin typeface="Arial"/>
                  <a:ea typeface="Arial"/>
                  <a:cs typeface="Arial"/>
                  <a:sym typeface="Arial"/>
                </a:rPr>
                <a:t>: Impact des    </a:t>
              </a:r>
              <a:r>
                <a:rPr lang="en-GB" sz="3200" b="1" i="0" u="none" strike="noStrike" cap="none" dirty="0" err="1">
                  <a:solidFill>
                    <a:schemeClr val="lt1"/>
                  </a:solidFill>
                  <a:latin typeface="Arial"/>
                  <a:ea typeface="Arial"/>
                  <a:cs typeface="Arial"/>
                  <a:sym typeface="Arial"/>
                </a:rPr>
                <a:t>campagnes</a:t>
              </a:r>
              <a:r>
                <a:rPr lang="en-GB" sz="3200" b="1" i="0" u="none" strike="noStrike" cap="none" dirty="0">
                  <a:solidFill>
                    <a:schemeClr val="lt1"/>
                  </a:solidFill>
                  <a:latin typeface="Arial"/>
                  <a:ea typeface="Arial"/>
                  <a:cs typeface="Arial"/>
                  <a:sym typeface="Arial"/>
                </a:rPr>
                <a:t> de vaccination</a:t>
              </a:r>
              <a:endParaRPr dirty="0"/>
            </a:p>
          </p:txBody>
        </p:sp>
        <p:grpSp>
          <p:nvGrpSpPr>
            <p:cNvPr id="725" name="Google Shape;725;p13"/>
            <p:cNvGrpSpPr/>
            <p:nvPr/>
          </p:nvGrpSpPr>
          <p:grpSpPr>
            <a:xfrm>
              <a:off x="-833446" y="5937"/>
              <a:ext cx="816369" cy="1152962"/>
              <a:chOff x="-5025406" y="5938"/>
              <a:chExt cx="816365" cy="1152959"/>
            </a:xfrm>
          </p:grpSpPr>
          <p:sp>
            <p:nvSpPr>
              <p:cNvPr id="726" name="Google Shape;726;p13"/>
              <p:cNvSpPr/>
              <p:nvPr/>
            </p:nvSpPr>
            <p:spPr>
              <a:xfrm flipH="1">
                <a:off x="-5025405" y="172615"/>
                <a:ext cx="402284" cy="986282"/>
              </a:xfrm>
              <a:custGeom>
                <a:avLst/>
                <a:gdLst/>
                <a:ahLst/>
                <a:cxnLst/>
                <a:rect l="l" t="t" r="r" b="b"/>
                <a:pathLst>
                  <a:path w="21600" h="21600" extrusionOk="0">
                    <a:moveTo>
                      <a:pt x="0" y="21600"/>
                    </a:moveTo>
                    <a:lnTo>
                      <a:pt x="21600" y="17922"/>
                    </a:lnTo>
                    <a:lnTo>
                      <a:pt x="21600" y="0"/>
                    </a:lnTo>
                    <a:lnTo>
                      <a:pt x="0" y="3733"/>
                    </a:lnTo>
                    <a:lnTo>
                      <a:pt x="0" y="21600"/>
                    </a:lnTo>
                    <a:close/>
                  </a:path>
                </a:pathLst>
              </a:custGeom>
              <a:solidFill>
                <a:srgbClr val="46ADB9"/>
              </a:solidFill>
              <a:ln w="15875" cap="flat" cmpd="sng">
                <a:solidFill>
                  <a:schemeClr val="lt1"/>
                </a:solidFill>
                <a:prstDash val="solid"/>
                <a:miter lim="400000"/>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3200" b="0" i="0" u="none" strike="noStrike" cap="none">
                  <a:solidFill>
                    <a:srgbClr val="000000"/>
                  </a:solidFill>
                  <a:latin typeface="Arial"/>
                  <a:ea typeface="Arial"/>
                  <a:cs typeface="Arial"/>
                  <a:sym typeface="Arial"/>
                </a:endParaRPr>
              </a:p>
            </p:txBody>
          </p:sp>
          <p:sp>
            <p:nvSpPr>
              <p:cNvPr id="727" name="Google Shape;727;p13"/>
              <p:cNvSpPr/>
              <p:nvPr/>
            </p:nvSpPr>
            <p:spPr>
              <a:xfrm flipH="1">
                <a:off x="-4611325" y="172615"/>
                <a:ext cx="402284" cy="986282"/>
              </a:xfrm>
              <a:custGeom>
                <a:avLst/>
                <a:gdLst/>
                <a:ahLst/>
                <a:cxnLst/>
                <a:rect l="l" t="t" r="r" b="b"/>
                <a:pathLst>
                  <a:path w="21600" h="21600" extrusionOk="0">
                    <a:moveTo>
                      <a:pt x="21600" y="21600"/>
                    </a:moveTo>
                    <a:lnTo>
                      <a:pt x="0" y="17922"/>
                    </a:lnTo>
                    <a:lnTo>
                      <a:pt x="0" y="0"/>
                    </a:lnTo>
                    <a:lnTo>
                      <a:pt x="21600" y="3733"/>
                    </a:lnTo>
                    <a:lnTo>
                      <a:pt x="21600" y="21600"/>
                    </a:lnTo>
                    <a:close/>
                  </a:path>
                </a:pathLst>
              </a:custGeom>
              <a:solidFill>
                <a:srgbClr val="46ADB9"/>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None/>
                </a:pPr>
                <a:r>
                  <a:rPr lang="en-GB" sz="3200" b="1" i="0" u="none" strike="noStrike" cap="none">
                    <a:solidFill>
                      <a:srgbClr val="FFFFFF"/>
                    </a:solidFill>
                    <a:latin typeface="Arial"/>
                    <a:ea typeface="Arial"/>
                    <a:cs typeface="Arial"/>
                    <a:sym typeface="Arial"/>
                  </a:rPr>
                  <a:t>2</a:t>
                </a:r>
                <a:endParaRPr/>
              </a:p>
            </p:txBody>
          </p:sp>
          <p:sp>
            <p:nvSpPr>
              <p:cNvPr id="728" name="Google Shape;728;p13"/>
              <p:cNvSpPr/>
              <p:nvPr/>
            </p:nvSpPr>
            <p:spPr>
              <a:xfrm flipH="1">
                <a:off x="-5025406" y="5938"/>
                <a:ext cx="804566" cy="337116"/>
              </a:xfrm>
              <a:custGeom>
                <a:avLst/>
                <a:gdLst/>
                <a:ahLst/>
                <a:cxnLst/>
                <a:rect l="l" t="t" r="r" b="b"/>
                <a:pathLst>
                  <a:path w="21600" h="21600" extrusionOk="0">
                    <a:moveTo>
                      <a:pt x="10800" y="21600"/>
                    </a:moveTo>
                    <a:lnTo>
                      <a:pt x="0" y="10680"/>
                    </a:lnTo>
                    <a:lnTo>
                      <a:pt x="10800" y="0"/>
                    </a:lnTo>
                    <a:lnTo>
                      <a:pt x="21600" y="10680"/>
                    </a:lnTo>
                    <a:lnTo>
                      <a:pt x="10800" y="21600"/>
                    </a:lnTo>
                    <a:close/>
                  </a:path>
                </a:pathLst>
              </a:custGeom>
              <a:solidFill>
                <a:srgbClr val="46ADB9"/>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3200" b="0" i="0" u="none" strike="noStrike" cap="none">
                  <a:solidFill>
                    <a:srgbClr val="000000"/>
                  </a:solidFill>
                  <a:latin typeface="Arial"/>
                  <a:ea typeface="Arial"/>
                  <a:cs typeface="Arial"/>
                  <a:sym typeface="Arial"/>
                </a:endParaRPr>
              </a:p>
            </p:txBody>
          </p:sp>
        </p:grpSp>
      </p:grpSp>
      <p:pic>
        <p:nvPicPr>
          <p:cNvPr id="729" name="Google Shape;729;p13" descr="Microsoft's Power BI app updates on Windows 10, iOS, and Android with a ..."/>
          <p:cNvPicPr preferRelativeResize="0"/>
          <p:nvPr/>
        </p:nvPicPr>
        <p:blipFill rotWithShape="1">
          <a:blip r:embed="rId4">
            <a:alphaModFix/>
          </a:blip>
          <a:srcRect/>
          <a:stretch/>
        </p:blipFill>
        <p:spPr>
          <a:xfrm>
            <a:off x="12509995" y="1796128"/>
            <a:ext cx="1940471" cy="1453306"/>
          </a:xfrm>
          <a:prstGeom prst="rect">
            <a:avLst/>
          </a:prstGeom>
          <a:noFill/>
          <a:ln>
            <a:noFill/>
          </a:ln>
        </p:spPr>
      </p:pic>
      <p:pic>
        <p:nvPicPr>
          <p:cNvPr id="730" name="Google Shape;730;p13" descr="RStudio Partnership and Consultancy Services | Mango Solutions"/>
          <p:cNvPicPr preferRelativeResize="0"/>
          <p:nvPr/>
        </p:nvPicPr>
        <p:blipFill rotWithShape="1">
          <a:blip r:embed="rId5">
            <a:alphaModFix/>
          </a:blip>
          <a:srcRect/>
          <a:stretch/>
        </p:blipFill>
        <p:spPr>
          <a:xfrm>
            <a:off x="8157317" y="2012950"/>
            <a:ext cx="3249938" cy="1618113"/>
          </a:xfrm>
          <a:prstGeom prst="rect">
            <a:avLst/>
          </a:prstGeom>
          <a:noFill/>
          <a:ln>
            <a:noFill/>
          </a:ln>
        </p:spPr>
      </p:pic>
      <p:pic>
        <p:nvPicPr>
          <p:cNvPr id="731" name="Google Shape;731;p13" descr="Understanding Basic Formulas in Microsoft Excel 2013 - Resolve I.T."/>
          <p:cNvPicPr preferRelativeResize="0"/>
          <p:nvPr/>
        </p:nvPicPr>
        <p:blipFill rotWithShape="1">
          <a:blip r:embed="rId6">
            <a:alphaModFix/>
          </a:blip>
          <a:srcRect/>
          <a:stretch/>
        </p:blipFill>
        <p:spPr>
          <a:xfrm>
            <a:off x="5584540" y="2107370"/>
            <a:ext cx="1405648" cy="1405648"/>
          </a:xfrm>
          <a:prstGeom prst="rect">
            <a:avLst/>
          </a:prstGeom>
          <a:noFill/>
          <a:ln>
            <a:noFill/>
          </a:ln>
        </p:spPr>
      </p:pic>
      <p:grpSp>
        <p:nvGrpSpPr>
          <p:cNvPr id="732" name="Google Shape;732;p13"/>
          <p:cNvGrpSpPr/>
          <p:nvPr/>
        </p:nvGrpSpPr>
        <p:grpSpPr>
          <a:xfrm>
            <a:off x="2776896" y="6613584"/>
            <a:ext cx="9238992" cy="1836964"/>
            <a:chOff x="-833446" y="5937"/>
            <a:chExt cx="5026728" cy="1152962"/>
          </a:xfrm>
        </p:grpSpPr>
        <p:sp>
          <p:nvSpPr>
            <p:cNvPr id="733" name="Google Shape;733;p13"/>
            <p:cNvSpPr/>
            <p:nvPr/>
          </p:nvSpPr>
          <p:spPr>
            <a:xfrm flipH="1">
              <a:off x="1292" y="166678"/>
              <a:ext cx="4191990" cy="818352"/>
            </a:xfrm>
            <a:prstGeom prst="rect">
              <a:avLst/>
            </a:pr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None/>
              </a:pPr>
              <a:r>
                <a:rPr lang="en-GB" sz="3200" b="1" i="0" u="none" strike="noStrike" cap="none">
                  <a:solidFill>
                    <a:schemeClr val="lt1"/>
                  </a:solidFill>
                  <a:latin typeface="Arial"/>
                  <a:ea typeface="Arial"/>
                  <a:cs typeface="Arial"/>
                  <a:sym typeface="Arial"/>
                </a:rPr>
                <a:t>Le 10 avril: Impact des restrictions sanitaires.</a:t>
              </a:r>
              <a:endParaRPr/>
            </a:p>
          </p:txBody>
        </p:sp>
        <p:grpSp>
          <p:nvGrpSpPr>
            <p:cNvPr id="734" name="Google Shape;734;p13"/>
            <p:cNvGrpSpPr/>
            <p:nvPr/>
          </p:nvGrpSpPr>
          <p:grpSpPr>
            <a:xfrm>
              <a:off x="-833446" y="5937"/>
              <a:ext cx="816369" cy="1152962"/>
              <a:chOff x="-5025406" y="5938"/>
              <a:chExt cx="816365" cy="1152959"/>
            </a:xfrm>
          </p:grpSpPr>
          <p:sp>
            <p:nvSpPr>
              <p:cNvPr id="735" name="Google Shape;735;p13"/>
              <p:cNvSpPr/>
              <p:nvPr/>
            </p:nvSpPr>
            <p:spPr>
              <a:xfrm flipH="1">
                <a:off x="-5025405" y="172615"/>
                <a:ext cx="402284" cy="986282"/>
              </a:xfrm>
              <a:custGeom>
                <a:avLst/>
                <a:gdLst/>
                <a:ahLst/>
                <a:cxnLst/>
                <a:rect l="l" t="t" r="r" b="b"/>
                <a:pathLst>
                  <a:path w="21600" h="21600" extrusionOk="0">
                    <a:moveTo>
                      <a:pt x="0" y="21600"/>
                    </a:moveTo>
                    <a:lnTo>
                      <a:pt x="21600" y="17922"/>
                    </a:lnTo>
                    <a:lnTo>
                      <a:pt x="21600" y="0"/>
                    </a:lnTo>
                    <a:lnTo>
                      <a:pt x="0" y="3733"/>
                    </a:lnTo>
                    <a:lnTo>
                      <a:pt x="0" y="21600"/>
                    </a:lnTo>
                    <a:close/>
                  </a:path>
                </a:pathLst>
              </a:custGeom>
              <a:solidFill>
                <a:schemeClr val="accent2"/>
              </a:solidFill>
              <a:ln w="15875" cap="flat" cmpd="sng">
                <a:solidFill>
                  <a:schemeClr val="lt1"/>
                </a:solidFill>
                <a:prstDash val="solid"/>
                <a:miter lim="400000"/>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3200" b="0" i="0" u="none" strike="noStrike" cap="none">
                  <a:solidFill>
                    <a:srgbClr val="000000"/>
                  </a:solidFill>
                  <a:latin typeface="Arial"/>
                  <a:ea typeface="Arial"/>
                  <a:cs typeface="Arial"/>
                  <a:sym typeface="Arial"/>
                </a:endParaRPr>
              </a:p>
            </p:txBody>
          </p:sp>
          <p:sp>
            <p:nvSpPr>
              <p:cNvPr id="736" name="Google Shape;736;p13"/>
              <p:cNvSpPr/>
              <p:nvPr/>
            </p:nvSpPr>
            <p:spPr>
              <a:xfrm flipH="1">
                <a:off x="-4611325" y="172615"/>
                <a:ext cx="402284" cy="986282"/>
              </a:xfrm>
              <a:custGeom>
                <a:avLst/>
                <a:gdLst/>
                <a:ahLst/>
                <a:cxnLst/>
                <a:rect l="l" t="t" r="r" b="b"/>
                <a:pathLst>
                  <a:path w="21600" h="21600" extrusionOk="0">
                    <a:moveTo>
                      <a:pt x="21600" y="21600"/>
                    </a:moveTo>
                    <a:lnTo>
                      <a:pt x="0" y="17922"/>
                    </a:lnTo>
                    <a:lnTo>
                      <a:pt x="0" y="0"/>
                    </a:lnTo>
                    <a:lnTo>
                      <a:pt x="21600" y="3733"/>
                    </a:lnTo>
                    <a:lnTo>
                      <a:pt x="21600"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None/>
                </a:pPr>
                <a:r>
                  <a:rPr lang="en-GB" sz="3200" b="1" i="0" u="none" strike="noStrike" cap="none">
                    <a:solidFill>
                      <a:srgbClr val="FFFFFF"/>
                    </a:solidFill>
                    <a:latin typeface="Arial"/>
                    <a:ea typeface="Arial"/>
                    <a:cs typeface="Arial"/>
                    <a:sym typeface="Arial"/>
                  </a:rPr>
                  <a:t>3</a:t>
                </a:r>
                <a:endParaRPr/>
              </a:p>
            </p:txBody>
          </p:sp>
          <p:sp>
            <p:nvSpPr>
              <p:cNvPr id="737" name="Google Shape;737;p13"/>
              <p:cNvSpPr/>
              <p:nvPr/>
            </p:nvSpPr>
            <p:spPr>
              <a:xfrm flipH="1">
                <a:off x="-5025406" y="5938"/>
                <a:ext cx="804566" cy="337116"/>
              </a:xfrm>
              <a:custGeom>
                <a:avLst/>
                <a:gdLst/>
                <a:ahLst/>
                <a:cxnLst/>
                <a:rect l="l" t="t" r="r" b="b"/>
                <a:pathLst>
                  <a:path w="21600" h="21600" extrusionOk="0">
                    <a:moveTo>
                      <a:pt x="10800" y="21600"/>
                    </a:moveTo>
                    <a:lnTo>
                      <a:pt x="0" y="10680"/>
                    </a:lnTo>
                    <a:lnTo>
                      <a:pt x="10800" y="0"/>
                    </a:lnTo>
                    <a:lnTo>
                      <a:pt x="21600" y="10680"/>
                    </a:lnTo>
                    <a:lnTo>
                      <a:pt x="10800" y="21600"/>
                    </a:lnTo>
                    <a:close/>
                  </a:path>
                </a:pathLst>
              </a:custGeom>
              <a:solidFill>
                <a:schemeClr val="accent2"/>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3200" b="0" i="0" u="none" strike="noStrike" cap="none">
                  <a:solidFill>
                    <a:srgbClr val="000000"/>
                  </a:solidFill>
                  <a:latin typeface="Arial"/>
                  <a:ea typeface="Arial"/>
                  <a:cs typeface="Arial"/>
                  <a:sym typeface="Arial"/>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14"/>
          <p:cNvSpPr txBox="1"/>
          <p:nvPr/>
        </p:nvSpPr>
        <p:spPr>
          <a:xfrm>
            <a:off x="174754" y="85926"/>
            <a:ext cx="16474800" cy="738900"/>
          </a:xfrm>
          <a:prstGeom prst="rect">
            <a:avLst/>
          </a:prstGeom>
          <a:noFill/>
          <a:ln>
            <a:noFill/>
          </a:ln>
        </p:spPr>
        <p:txBody>
          <a:bodyPr spcFirstLastPara="1" wrap="square" lIns="0" tIns="0" rIns="0" bIns="0" anchor="t" anchorCtr="0">
            <a:spAutoFit/>
          </a:bodyPr>
          <a:lstStyle/>
          <a:p>
            <a:pPr marL="0" marR="0" lvl="0" indent="0" algn="l" rtl="0">
              <a:lnSpc>
                <a:spcPct val="145283"/>
              </a:lnSpc>
              <a:spcBef>
                <a:spcPts val="0"/>
              </a:spcBef>
              <a:spcAft>
                <a:spcPts val="0"/>
              </a:spcAft>
              <a:buNone/>
            </a:pPr>
            <a:r>
              <a:rPr lang="en-GB" sz="4800" b="1" i="0" u="none" strike="noStrike" cap="none">
                <a:solidFill>
                  <a:srgbClr val="2A4B56"/>
                </a:solidFill>
                <a:latin typeface="Fira Sans"/>
                <a:ea typeface="Fira Sans"/>
                <a:cs typeface="Fira Sans"/>
                <a:sym typeface="Fira Sans"/>
              </a:rPr>
              <a:t>Résultats d’analyses</a:t>
            </a:r>
            <a:endParaRPr sz="4800" b="1" i="0" u="none" strike="noStrike" cap="none">
              <a:solidFill>
                <a:srgbClr val="2A4B56"/>
              </a:solidFill>
              <a:latin typeface="Fira Sans"/>
              <a:ea typeface="Fira Sans"/>
              <a:cs typeface="Fira Sans"/>
              <a:sym typeface="Fira Sans"/>
            </a:endParaRPr>
          </a:p>
        </p:txBody>
      </p:sp>
      <p:pic>
        <p:nvPicPr>
          <p:cNvPr id="744" name="Google Shape;744;p14"/>
          <p:cNvPicPr preferRelativeResize="0"/>
          <p:nvPr/>
        </p:nvPicPr>
        <p:blipFill rotWithShape="1">
          <a:blip r:embed="rId3">
            <a:alphaModFix/>
          </a:blip>
          <a:srcRect/>
          <a:stretch/>
        </p:blipFill>
        <p:spPr>
          <a:xfrm rot="5400000">
            <a:off x="9009652" y="1307619"/>
            <a:ext cx="260866" cy="17571928"/>
          </a:xfrm>
          <a:prstGeom prst="rect">
            <a:avLst/>
          </a:prstGeom>
          <a:noFill/>
          <a:ln>
            <a:noFill/>
          </a:ln>
        </p:spPr>
      </p:pic>
      <p:sp>
        <p:nvSpPr>
          <p:cNvPr id="745" name="Google Shape;745;p14"/>
          <p:cNvSpPr/>
          <p:nvPr/>
        </p:nvSpPr>
        <p:spPr>
          <a:xfrm>
            <a:off x="16519649" y="79025"/>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746" name="Google Shape;746;p14"/>
          <p:cNvSpPr/>
          <p:nvPr/>
        </p:nvSpPr>
        <p:spPr>
          <a:xfrm flipH="1">
            <a:off x="16706104" y="188631"/>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5"/>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747" name="Google Shape;747;p14"/>
          <p:cNvSpPr txBox="1"/>
          <p:nvPr/>
        </p:nvSpPr>
        <p:spPr>
          <a:xfrm>
            <a:off x="16842580" y="341031"/>
            <a:ext cx="1091299"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05</a:t>
            </a:r>
            <a:endParaRPr sz="3600" b="1" i="0" u="none" strike="noStrike" cap="none">
              <a:solidFill>
                <a:srgbClr val="D98A23"/>
              </a:solidFill>
              <a:latin typeface="Alegreya Sans SC"/>
              <a:ea typeface="Alegreya Sans SC"/>
              <a:cs typeface="Alegreya Sans SC"/>
              <a:sym typeface="Alegreya Sans SC"/>
            </a:endParaRPr>
          </a:p>
        </p:txBody>
      </p:sp>
      <p:pic>
        <p:nvPicPr>
          <p:cNvPr id="748" name="Google Shape;748;p14"/>
          <p:cNvPicPr preferRelativeResize="0"/>
          <p:nvPr/>
        </p:nvPicPr>
        <p:blipFill rotWithShape="1">
          <a:blip r:embed="rId4">
            <a:alphaModFix/>
          </a:blip>
          <a:srcRect/>
          <a:stretch/>
        </p:blipFill>
        <p:spPr>
          <a:xfrm>
            <a:off x="7257190" y="3260605"/>
            <a:ext cx="3765789" cy="3765789"/>
          </a:xfrm>
          <a:prstGeom prst="rect">
            <a:avLst/>
          </a:prstGeom>
          <a:noFill/>
          <a:ln>
            <a:noFill/>
          </a:ln>
        </p:spPr>
      </p:pic>
      <p:pic>
        <p:nvPicPr>
          <p:cNvPr id="749" name="Google Shape;749;p14" descr="Microsoft's Power BI app updates on Windows 10, iOS, and Android with a ..."/>
          <p:cNvPicPr preferRelativeResize="0"/>
          <p:nvPr/>
        </p:nvPicPr>
        <p:blipFill rotWithShape="1">
          <a:blip r:embed="rId5">
            <a:alphaModFix/>
          </a:blip>
          <a:srcRect/>
          <a:stretch/>
        </p:blipFill>
        <p:spPr>
          <a:xfrm>
            <a:off x="10383414" y="2449640"/>
            <a:ext cx="1840671" cy="1378561"/>
          </a:xfrm>
          <a:prstGeom prst="rect">
            <a:avLst/>
          </a:prstGeom>
          <a:noFill/>
          <a:ln>
            <a:noFill/>
          </a:ln>
        </p:spPr>
      </p:pic>
      <p:sp>
        <p:nvSpPr>
          <p:cNvPr id="5" name="ZoneTexte 4">
            <a:extLst>
              <a:ext uri="{FF2B5EF4-FFF2-40B4-BE49-F238E27FC236}">
                <a16:creationId xmlns:a16="http://schemas.microsoft.com/office/drawing/2014/main" id="{D031336B-28CD-FA5D-AE38-8FB4DA6614C1}"/>
              </a:ext>
            </a:extLst>
          </p:cNvPr>
          <p:cNvSpPr txBox="1"/>
          <p:nvPr/>
        </p:nvSpPr>
        <p:spPr>
          <a:xfrm>
            <a:off x="8176535" y="7313603"/>
            <a:ext cx="2571413" cy="338554"/>
          </a:xfrm>
          <a:prstGeom prst="rect">
            <a:avLst/>
          </a:prstGeom>
          <a:noFill/>
        </p:spPr>
        <p:txBody>
          <a:bodyPr wrap="square">
            <a:spAutoFit/>
          </a:bodyPr>
          <a:lstStyle/>
          <a:p>
            <a:r>
              <a:rPr lang="fr-FR" sz="1600" b="1" dirty="0">
                <a:solidFill>
                  <a:schemeClr val="accent1">
                    <a:lumMod val="75000"/>
                  </a:schemeClr>
                </a:solidFill>
                <a:hlinkClick r:id="rId6">
                  <a:extLst>
                    <a:ext uri="{A12FA001-AC4F-418D-AE19-62706E023703}">
                      <ahyp:hlinkClr xmlns:ahyp="http://schemas.microsoft.com/office/drawing/2018/hyperlinkcolor" val="tx"/>
                    </a:ext>
                  </a:extLst>
                </a:hlinkClick>
              </a:rPr>
              <a:t>Dashboard2 - Power BI</a:t>
            </a:r>
            <a:endParaRPr lang="fr-FR" sz="1600" b="1" dirty="0">
              <a:solidFill>
                <a:schemeClr val="accent1">
                  <a:lumMod val="75000"/>
                </a:schemeClr>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descr="Add-in content for Microsoft Power BI."/>
              <p:cNvGraphicFramePr>
                <a:graphicFrameLocks noGrp="1"/>
              </p:cNvGraphicFramePr>
              <p:nvPr>
                <p:extLst>
                  <p:ext uri="{D42A27DB-BD31-4B8C-83A1-F6EECF244321}">
                    <p14:modId xmlns:p14="http://schemas.microsoft.com/office/powerpoint/2010/main" val="2846047704"/>
                  </p:ext>
                </p:extLst>
              </p:nvPr>
            </p:nvGraphicFramePr>
            <p:xfrm>
              <a:off x="1081518" y="194872"/>
              <a:ext cx="16124964" cy="9565035"/>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descr="Add-in content for Microsoft Power BI."/>
              <p:cNvPicPr>
                <a:picLocks noGrp="1" noRot="1" noChangeAspect="1" noMove="1" noResize="1" noEditPoints="1" noAdjustHandles="1" noChangeArrowheads="1" noChangeShapeType="1"/>
              </p:cNvPicPr>
              <p:nvPr/>
            </p:nvPicPr>
            <p:blipFill>
              <a:blip r:embed="rId3"/>
              <a:stretch>
                <a:fillRect/>
              </a:stretch>
            </p:blipFill>
            <p:spPr>
              <a:xfrm>
                <a:off x="1081518" y="194872"/>
                <a:ext cx="16124964" cy="9565035"/>
              </a:xfrm>
              <a:prstGeom prst="rect">
                <a:avLst/>
              </a:prstGeom>
            </p:spPr>
          </p:pic>
        </mc:Fallback>
      </mc:AlternateContent>
      <p:sp>
        <p:nvSpPr>
          <p:cNvPr id="4" name="Titre 3">
            <a:extLst>
              <a:ext uri="{FF2B5EF4-FFF2-40B4-BE49-F238E27FC236}">
                <a16:creationId xmlns:a16="http://schemas.microsoft.com/office/drawing/2014/main" id="{B9A40170-D349-1BAA-662E-2BF0899AB2BE}"/>
              </a:ext>
            </a:extLst>
          </p:cNvPr>
          <p:cNvSpPr>
            <a:spLocks noGrp="1"/>
          </p:cNvSpPr>
          <p:nvPr>
            <p:ph type="ctrTitle"/>
          </p:nvPr>
        </p:nvSpPr>
        <p:spPr/>
        <p:txBody>
          <a:bodyPr/>
          <a:lstStyle/>
          <a:p>
            <a:endParaRPr lang="fr-FR"/>
          </a:p>
        </p:txBody>
      </p:sp>
    </p:spTree>
    <p:extLst>
      <p:ext uri="{BB962C8B-B14F-4D97-AF65-F5344CB8AC3E}">
        <p14:creationId xmlns:p14="http://schemas.microsoft.com/office/powerpoint/2010/main" val="3211859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descr="Add-in content for Microsoft Power BI."/>
              <p:cNvGraphicFramePr>
                <a:graphicFrameLocks noGrp="1"/>
              </p:cNvGraphicFramePr>
              <p:nvPr>
                <p:extLst>
                  <p:ext uri="{D42A27DB-BD31-4B8C-83A1-F6EECF244321}">
                    <p14:modId xmlns:p14="http://schemas.microsoft.com/office/powerpoint/2010/main" val="3327694477"/>
                  </p:ext>
                </p:extLst>
              </p:nvPr>
            </p:nvGraphicFramePr>
            <p:xfrm>
              <a:off x="1199208" y="119922"/>
              <a:ext cx="16456974" cy="9953468"/>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descr="Add-in content for Microsoft Power BI."/>
              <p:cNvPicPr>
                <a:picLocks noGrp="1" noRot="1" noChangeAspect="1" noMove="1" noResize="1" noEditPoints="1" noAdjustHandles="1" noChangeArrowheads="1" noChangeShapeType="1"/>
              </p:cNvPicPr>
              <p:nvPr/>
            </p:nvPicPr>
            <p:blipFill>
              <a:blip r:embed="rId3"/>
              <a:stretch>
                <a:fillRect/>
              </a:stretch>
            </p:blipFill>
            <p:spPr>
              <a:xfrm>
                <a:off x="1199208" y="119922"/>
                <a:ext cx="16456974" cy="9953468"/>
              </a:xfrm>
              <a:prstGeom prst="rect">
                <a:avLst/>
              </a:prstGeom>
            </p:spPr>
          </p:pic>
        </mc:Fallback>
      </mc:AlternateContent>
      <p:sp>
        <p:nvSpPr>
          <p:cNvPr id="4" name="Titre 3">
            <a:extLst>
              <a:ext uri="{FF2B5EF4-FFF2-40B4-BE49-F238E27FC236}">
                <a16:creationId xmlns:a16="http://schemas.microsoft.com/office/drawing/2014/main" id="{6F019DB5-CB3F-DF5E-AD2F-1D46BEAEBAA3}"/>
              </a:ext>
            </a:extLst>
          </p:cNvPr>
          <p:cNvSpPr>
            <a:spLocks noGrp="1"/>
          </p:cNvSpPr>
          <p:nvPr>
            <p:ph type="ctrTitle"/>
          </p:nvPr>
        </p:nvSpPr>
        <p:spPr/>
        <p:txBody>
          <a:bodyPr/>
          <a:lstStyle/>
          <a:p>
            <a:endParaRPr lang="fr-FR"/>
          </a:p>
        </p:txBody>
      </p:sp>
    </p:spTree>
    <p:extLst>
      <p:ext uri="{BB962C8B-B14F-4D97-AF65-F5344CB8AC3E}">
        <p14:creationId xmlns:p14="http://schemas.microsoft.com/office/powerpoint/2010/main" val="162021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descr="Add-in content for Microsoft Power BI."/>
              <p:cNvGraphicFramePr>
                <a:graphicFrameLocks noGrp="1"/>
              </p:cNvGraphicFramePr>
              <p:nvPr>
                <p:extLst>
                  <p:ext uri="{D42A27DB-BD31-4B8C-83A1-F6EECF244321}">
                    <p14:modId xmlns:p14="http://schemas.microsoft.com/office/powerpoint/2010/main" val="4006535121"/>
                  </p:ext>
                </p:extLst>
              </p:nvPr>
            </p:nvGraphicFramePr>
            <p:xfrm>
              <a:off x="1081518" y="194872"/>
              <a:ext cx="16124964" cy="9565035"/>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descr="Add-in content for Microsoft Power BI."/>
              <p:cNvPicPr>
                <a:picLocks noGrp="1" noRot="1" noChangeAspect="1" noMove="1" noResize="1" noEditPoints="1" noAdjustHandles="1" noChangeArrowheads="1" noChangeShapeType="1"/>
              </p:cNvPicPr>
              <p:nvPr/>
            </p:nvPicPr>
            <p:blipFill>
              <a:blip r:embed="rId3"/>
              <a:stretch>
                <a:fillRect/>
              </a:stretch>
            </p:blipFill>
            <p:spPr>
              <a:xfrm>
                <a:off x="1081518" y="194872"/>
                <a:ext cx="16124964" cy="9565035"/>
              </a:xfrm>
              <a:prstGeom prst="rect">
                <a:avLst/>
              </a:prstGeom>
            </p:spPr>
          </p:pic>
        </mc:Fallback>
      </mc:AlternateContent>
      <p:sp>
        <p:nvSpPr>
          <p:cNvPr id="4" name="Titre 3">
            <a:extLst>
              <a:ext uri="{FF2B5EF4-FFF2-40B4-BE49-F238E27FC236}">
                <a16:creationId xmlns:a16="http://schemas.microsoft.com/office/drawing/2014/main" id="{067D2853-92CC-08BE-9DD1-84199034BBDA}"/>
              </a:ext>
            </a:extLst>
          </p:cNvPr>
          <p:cNvSpPr>
            <a:spLocks noGrp="1"/>
          </p:cNvSpPr>
          <p:nvPr>
            <p:ph type="ctrTitle"/>
          </p:nvPr>
        </p:nvSpPr>
        <p:spPr/>
        <p:txBody>
          <a:bodyPr/>
          <a:lstStyle/>
          <a:p>
            <a:endParaRPr lang="fr-FR" dirty="0"/>
          </a:p>
        </p:txBody>
      </p:sp>
    </p:spTree>
    <p:extLst>
      <p:ext uri="{BB962C8B-B14F-4D97-AF65-F5344CB8AC3E}">
        <p14:creationId xmlns:p14="http://schemas.microsoft.com/office/powerpoint/2010/main" val="902287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descr="Add-in content for Microsoft Power BI."/>
              <p:cNvGraphicFramePr>
                <a:graphicFrameLocks noGrp="1"/>
              </p:cNvGraphicFramePr>
              <p:nvPr>
                <p:extLst>
                  <p:ext uri="{D42A27DB-BD31-4B8C-83A1-F6EECF244321}">
                    <p14:modId xmlns:p14="http://schemas.microsoft.com/office/powerpoint/2010/main" val="1915243144"/>
                  </p:ext>
                </p:extLst>
              </p:nvPr>
            </p:nvGraphicFramePr>
            <p:xfrm>
              <a:off x="1081518" y="149902"/>
              <a:ext cx="16124964" cy="9610005"/>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descr="Add-in content for Microsoft Power BI."/>
              <p:cNvPicPr>
                <a:picLocks noGrp="1" noRot="1" noChangeAspect="1" noMove="1" noResize="1" noEditPoints="1" noAdjustHandles="1" noChangeArrowheads="1" noChangeShapeType="1"/>
              </p:cNvPicPr>
              <p:nvPr/>
            </p:nvPicPr>
            <p:blipFill>
              <a:blip r:embed="rId3"/>
              <a:stretch>
                <a:fillRect/>
              </a:stretch>
            </p:blipFill>
            <p:spPr>
              <a:xfrm>
                <a:off x="1081518" y="149902"/>
                <a:ext cx="16124964" cy="9610005"/>
              </a:xfrm>
              <a:prstGeom prst="rect">
                <a:avLst/>
              </a:prstGeom>
            </p:spPr>
          </p:pic>
        </mc:Fallback>
      </mc:AlternateContent>
    </p:spTree>
    <p:extLst>
      <p:ext uri="{BB962C8B-B14F-4D97-AF65-F5344CB8AC3E}">
        <p14:creationId xmlns:p14="http://schemas.microsoft.com/office/powerpoint/2010/main" val="3920130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descr="Add-in content for Microsoft Power BI."/>
              <p:cNvGraphicFramePr>
                <a:graphicFrameLocks noGrp="1"/>
              </p:cNvGraphicFramePr>
              <p:nvPr>
                <p:extLst>
                  <p:ext uri="{D42A27DB-BD31-4B8C-83A1-F6EECF244321}">
                    <p14:modId xmlns:p14="http://schemas.microsoft.com/office/powerpoint/2010/main" val="2415406307"/>
                  </p:ext>
                </p:extLst>
              </p:nvPr>
            </p:nvGraphicFramePr>
            <p:xfrm>
              <a:off x="1081518" y="404734"/>
              <a:ext cx="16124964" cy="9355173"/>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descr="Add-in content for Microsoft Power BI."/>
              <p:cNvPicPr>
                <a:picLocks noGrp="1" noRot="1" noChangeAspect="1" noMove="1" noResize="1" noEditPoints="1" noAdjustHandles="1" noChangeArrowheads="1" noChangeShapeType="1"/>
              </p:cNvPicPr>
              <p:nvPr/>
            </p:nvPicPr>
            <p:blipFill>
              <a:blip r:embed="rId3"/>
              <a:stretch>
                <a:fillRect/>
              </a:stretch>
            </p:blipFill>
            <p:spPr>
              <a:xfrm>
                <a:off x="1081518" y="404734"/>
                <a:ext cx="16124964" cy="9355173"/>
              </a:xfrm>
              <a:prstGeom prst="rect">
                <a:avLst/>
              </a:prstGeom>
            </p:spPr>
          </p:pic>
        </mc:Fallback>
      </mc:AlternateContent>
    </p:spTree>
    <p:extLst>
      <p:ext uri="{BB962C8B-B14F-4D97-AF65-F5344CB8AC3E}">
        <p14:creationId xmlns:p14="http://schemas.microsoft.com/office/powerpoint/2010/main" val="3036155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5"/>
          <p:cNvSpPr txBox="1"/>
          <p:nvPr/>
        </p:nvSpPr>
        <p:spPr>
          <a:xfrm>
            <a:off x="174754" y="85926"/>
            <a:ext cx="16474800" cy="738900"/>
          </a:xfrm>
          <a:prstGeom prst="rect">
            <a:avLst/>
          </a:prstGeom>
          <a:noFill/>
          <a:ln>
            <a:noFill/>
          </a:ln>
        </p:spPr>
        <p:txBody>
          <a:bodyPr spcFirstLastPara="1" wrap="square" lIns="0" tIns="0" rIns="0" bIns="0" anchor="t" anchorCtr="0">
            <a:spAutoFit/>
          </a:bodyPr>
          <a:lstStyle/>
          <a:p>
            <a:pPr marL="0" marR="0" lvl="0" indent="0" algn="l" rtl="0">
              <a:lnSpc>
                <a:spcPct val="145283"/>
              </a:lnSpc>
              <a:spcBef>
                <a:spcPts val="0"/>
              </a:spcBef>
              <a:spcAft>
                <a:spcPts val="0"/>
              </a:spcAft>
              <a:buNone/>
            </a:pPr>
            <a:r>
              <a:rPr lang="en-GB" sz="4800" b="1" i="0" u="none" strike="noStrike" cap="none">
                <a:solidFill>
                  <a:srgbClr val="2A4B56"/>
                </a:solidFill>
                <a:latin typeface="Fira Sans"/>
                <a:ea typeface="Fira Sans"/>
                <a:cs typeface="Fira Sans"/>
                <a:sym typeface="Fira Sans"/>
              </a:rPr>
              <a:t>Conclusions</a:t>
            </a:r>
            <a:endParaRPr sz="4800"/>
          </a:p>
        </p:txBody>
      </p:sp>
      <p:pic>
        <p:nvPicPr>
          <p:cNvPr id="757" name="Google Shape;757;p15"/>
          <p:cNvPicPr preferRelativeResize="0"/>
          <p:nvPr/>
        </p:nvPicPr>
        <p:blipFill rotWithShape="1">
          <a:blip r:embed="rId3">
            <a:alphaModFix/>
          </a:blip>
          <a:srcRect/>
          <a:stretch/>
        </p:blipFill>
        <p:spPr>
          <a:xfrm rot="5400000">
            <a:off x="9009652" y="1307619"/>
            <a:ext cx="260866" cy="17571928"/>
          </a:xfrm>
          <a:prstGeom prst="rect">
            <a:avLst/>
          </a:prstGeom>
          <a:noFill/>
          <a:ln>
            <a:noFill/>
          </a:ln>
        </p:spPr>
      </p:pic>
      <p:sp>
        <p:nvSpPr>
          <p:cNvPr id="758" name="Google Shape;758;p15"/>
          <p:cNvSpPr/>
          <p:nvPr/>
        </p:nvSpPr>
        <p:spPr>
          <a:xfrm>
            <a:off x="16519649" y="79025"/>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759" name="Google Shape;759;p15"/>
          <p:cNvSpPr/>
          <p:nvPr/>
        </p:nvSpPr>
        <p:spPr>
          <a:xfrm flipH="1">
            <a:off x="16706104" y="188631"/>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5"/>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760" name="Google Shape;760;p15"/>
          <p:cNvSpPr txBox="1"/>
          <p:nvPr/>
        </p:nvSpPr>
        <p:spPr>
          <a:xfrm>
            <a:off x="16842580" y="341031"/>
            <a:ext cx="1091299"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a:t>
            </a:r>
            <a:r>
              <a:rPr lang="en-GB" sz="4800" b="1">
                <a:solidFill>
                  <a:srgbClr val="D98A23"/>
                </a:solidFill>
                <a:latin typeface="Alegreya Sans SC"/>
                <a:ea typeface="Alegreya Sans SC"/>
                <a:cs typeface="Alegreya Sans SC"/>
                <a:sym typeface="Alegreya Sans SC"/>
              </a:rPr>
              <a:t>6</a:t>
            </a:r>
            <a:endParaRPr sz="3600" b="1" i="0" u="none" strike="noStrike" cap="none">
              <a:solidFill>
                <a:srgbClr val="D98A23"/>
              </a:solidFill>
              <a:latin typeface="Alegreya Sans SC"/>
              <a:ea typeface="Alegreya Sans SC"/>
              <a:cs typeface="Alegreya Sans SC"/>
              <a:sym typeface="Alegreya Sans SC"/>
            </a:endParaRPr>
          </a:p>
        </p:txBody>
      </p:sp>
      <p:sp>
        <p:nvSpPr>
          <p:cNvPr id="761" name="Google Shape;761;p15"/>
          <p:cNvSpPr/>
          <p:nvPr/>
        </p:nvSpPr>
        <p:spPr>
          <a:xfrm>
            <a:off x="7917949" y="849771"/>
            <a:ext cx="2157396" cy="2201894"/>
          </a:xfrm>
          <a:prstGeom prst="diamond">
            <a:avLst/>
          </a:prstGeom>
          <a:noFill/>
          <a:ln w="76200" cap="flat" cmpd="sng">
            <a:solidFill>
              <a:srgbClr val="46ADB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rgbClr val="FFFFFF"/>
              </a:solidFill>
              <a:latin typeface="Calibri"/>
              <a:ea typeface="Calibri"/>
              <a:cs typeface="Calibri"/>
              <a:sym typeface="Calibri"/>
            </a:endParaRPr>
          </a:p>
        </p:txBody>
      </p:sp>
      <p:pic>
        <p:nvPicPr>
          <p:cNvPr id="764" name="Google Shape;764;p15"/>
          <p:cNvPicPr preferRelativeResize="0"/>
          <p:nvPr/>
        </p:nvPicPr>
        <p:blipFill rotWithShape="1">
          <a:blip r:embed="rId4">
            <a:alphaModFix/>
          </a:blip>
          <a:srcRect/>
          <a:stretch/>
        </p:blipFill>
        <p:spPr>
          <a:xfrm>
            <a:off x="8433678" y="1366222"/>
            <a:ext cx="1268243" cy="1268243"/>
          </a:xfrm>
          <a:prstGeom prst="rect">
            <a:avLst/>
          </a:prstGeom>
          <a:noFill/>
          <a:ln>
            <a:noFill/>
          </a:ln>
        </p:spPr>
      </p:pic>
      <p:sp>
        <p:nvSpPr>
          <p:cNvPr id="5" name="ZoneTexte 4">
            <a:extLst>
              <a:ext uri="{FF2B5EF4-FFF2-40B4-BE49-F238E27FC236}">
                <a16:creationId xmlns:a16="http://schemas.microsoft.com/office/drawing/2014/main" id="{FF0BD6FB-3E44-FA16-2ED4-498D3A93CBAF}"/>
              </a:ext>
            </a:extLst>
          </p:cNvPr>
          <p:cNvSpPr txBox="1"/>
          <p:nvPr/>
        </p:nvSpPr>
        <p:spPr>
          <a:xfrm>
            <a:off x="1922683" y="6564839"/>
            <a:ext cx="15335249" cy="1454950"/>
          </a:xfrm>
          <a:prstGeom prst="rect">
            <a:avLst/>
          </a:prstGeom>
          <a:noFill/>
        </p:spPr>
        <p:txBody>
          <a:bodyPr wrap="square">
            <a:spAutoFit/>
          </a:bodyPr>
          <a:lstStyle/>
          <a:p>
            <a:pPr marL="0" marR="0">
              <a:lnSpc>
                <a:spcPct val="107000"/>
              </a:lnSpc>
              <a:spcBef>
                <a:spcPts val="1200"/>
              </a:spcBef>
              <a:spcAft>
                <a:spcPts val="800"/>
              </a:spcAft>
            </a:pPr>
            <a:r>
              <a:rPr lang="fr-FR" sz="2800" dirty="0">
                <a:solidFill>
                  <a:schemeClr val="accent1">
                    <a:lumMod val="50000"/>
                  </a:schemeClr>
                </a:solidFill>
                <a:effectLst/>
                <a:latin typeface="Calibri" panose="020F0502020204030204" pitchFamily="34" charset="0"/>
                <a:ea typeface="Calibri" panose="020F0502020204030204" pitchFamily="34" charset="0"/>
                <a:cs typeface="Arial" panose="020B0604020202020204" pitchFamily="34" charset="0"/>
              </a:rPr>
              <a:t>D’autres facteurs peuvent également influencer la propagation, et que les restrictions sanitaires et les couvertures vaccinale et l’âge de la population ne sont peut-être pas les seuls facteurs à prendre en compte  pour évaluer complètement les facteurs impliqués dans la propagation du COVID-19.</a:t>
            </a:r>
          </a:p>
        </p:txBody>
      </p:sp>
      <p:sp>
        <p:nvSpPr>
          <p:cNvPr id="6" name="ZoneTexte 5">
            <a:extLst>
              <a:ext uri="{FF2B5EF4-FFF2-40B4-BE49-F238E27FC236}">
                <a16:creationId xmlns:a16="http://schemas.microsoft.com/office/drawing/2014/main" id="{B912FE04-F8F8-8BA0-7700-BBC3B782DFF3}"/>
              </a:ext>
            </a:extLst>
          </p:cNvPr>
          <p:cNvSpPr txBox="1"/>
          <p:nvPr/>
        </p:nvSpPr>
        <p:spPr>
          <a:xfrm>
            <a:off x="1903633" y="4021961"/>
            <a:ext cx="15335250" cy="993926"/>
          </a:xfrm>
          <a:prstGeom prst="rect">
            <a:avLst/>
          </a:prstGeom>
          <a:noFill/>
        </p:spPr>
        <p:txBody>
          <a:bodyPr wrap="square" rtlCol="0">
            <a:spAutoFit/>
          </a:bodyPr>
          <a:lstStyle/>
          <a:p>
            <a:pPr marL="0" marR="0">
              <a:lnSpc>
                <a:spcPct val="107000"/>
              </a:lnSpc>
              <a:spcBef>
                <a:spcPts val="1200"/>
              </a:spcBef>
              <a:spcAft>
                <a:spcPts val="800"/>
              </a:spcAft>
            </a:pPr>
            <a:r>
              <a:rPr lang="fr-FR" sz="2800" dirty="0">
                <a:solidFill>
                  <a:schemeClr val="accent1">
                    <a:lumMod val="50000"/>
                  </a:schemeClr>
                </a:solidFill>
                <a:latin typeface="Calibri" panose="020F0502020204030204" pitchFamily="34" charset="0"/>
                <a:ea typeface="Calibri" panose="020F0502020204030204" pitchFamily="34" charset="0"/>
                <a:cs typeface="Arial" panose="020B0604020202020204" pitchFamily="34" charset="0"/>
              </a:rPr>
              <a:t>L</a:t>
            </a:r>
            <a:r>
              <a:rPr lang="fr-FR" sz="2800" dirty="0">
                <a:solidFill>
                  <a:schemeClr val="accent1">
                    <a:lumMod val="50000"/>
                  </a:schemeClr>
                </a:solidFill>
                <a:effectLst/>
                <a:latin typeface="Calibri" panose="020F0502020204030204" pitchFamily="34" charset="0"/>
                <a:ea typeface="Calibri" panose="020F0502020204030204" pitchFamily="34" charset="0"/>
                <a:cs typeface="Arial" panose="020B0604020202020204" pitchFamily="34" charset="0"/>
              </a:rPr>
              <a:t>es caractéristiques sociodémographiques des communautés et la couverture vaccinale ont un impact significatif sur la disparité de la propagation du COVID-19 dans les différents départements.</a:t>
            </a:r>
          </a:p>
        </p:txBody>
      </p:sp>
      <p:pic>
        <p:nvPicPr>
          <p:cNvPr id="7" name="Picture 4">
            <a:extLst>
              <a:ext uri="{FF2B5EF4-FFF2-40B4-BE49-F238E27FC236}">
                <a16:creationId xmlns:a16="http://schemas.microsoft.com/office/drawing/2014/main" id="{872F06B8-7E97-8252-6F91-2F0C32C940C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9367" y="3975131"/>
            <a:ext cx="1087585" cy="108758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9AB60C5D-0F1B-6C6C-689B-8FA25B5CAD5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6124" y="6735592"/>
            <a:ext cx="1087585" cy="1087585"/>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2B7504AF-194C-4E0C-BC74-12C1603B2398}"/>
              </a:ext>
            </a:extLst>
          </p:cNvPr>
          <p:cNvSpPr txBox="1"/>
          <p:nvPr/>
        </p:nvSpPr>
        <p:spPr>
          <a:xfrm>
            <a:off x="2052859" y="5237310"/>
            <a:ext cx="15335250" cy="993926"/>
          </a:xfrm>
          <a:prstGeom prst="rect">
            <a:avLst/>
          </a:prstGeom>
          <a:noFill/>
        </p:spPr>
        <p:txBody>
          <a:bodyPr wrap="square" rtlCol="0">
            <a:spAutoFit/>
          </a:bodyPr>
          <a:lstStyle/>
          <a:p>
            <a:pPr marL="0" marR="0">
              <a:lnSpc>
                <a:spcPct val="107000"/>
              </a:lnSpc>
              <a:spcBef>
                <a:spcPts val="1200"/>
              </a:spcBef>
              <a:spcAft>
                <a:spcPts val="800"/>
              </a:spcAft>
            </a:pPr>
            <a:r>
              <a:rPr lang="fr-FR" sz="2800" dirty="0">
                <a:solidFill>
                  <a:schemeClr val="accent1">
                    <a:lumMod val="50000"/>
                  </a:schemeClr>
                </a:solidFill>
                <a:latin typeface="Calibri" panose="020F0502020204030204" pitchFamily="34" charset="0"/>
                <a:ea typeface="Calibri" panose="020F0502020204030204" pitchFamily="34" charset="0"/>
                <a:cs typeface="Arial" panose="020B0604020202020204" pitchFamily="34" charset="0"/>
              </a:rPr>
              <a:t>Les restrictions sanitaires ne jouent pas un rôle dans ces disparités d’après nos analyses. Un résultat imprévus.</a:t>
            </a:r>
            <a:endParaRPr lang="fr-FR" sz="2800" dirty="0">
              <a:solidFill>
                <a:schemeClr val="accent1">
                  <a:lumMod val="50000"/>
                </a:schemeClr>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4">
            <a:extLst>
              <a:ext uri="{FF2B5EF4-FFF2-40B4-BE49-F238E27FC236}">
                <a16:creationId xmlns:a16="http://schemas.microsoft.com/office/drawing/2014/main" id="{CA782811-0421-379F-567A-4B6AE6D4E17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5802" y="5279964"/>
            <a:ext cx="1087585" cy="10875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pic>
        <p:nvPicPr>
          <p:cNvPr id="809" name="Google Shape;809;p17" descr="Une image contenant bleu, matériel&#10;&#10;Description générée automatiquement"/>
          <p:cNvPicPr preferRelativeResize="0"/>
          <p:nvPr/>
        </p:nvPicPr>
        <p:blipFill rotWithShape="1">
          <a:blip r:embed="rId3">
            <a:alphaModFix/>
          </a:blip>
          <a:srcRect/>
          <a:stretch/>
        </p:blipFill>
        <p:spPr>
          <a:xfrm>
            <a:off x="0" y="-29159"/>
            <a:ext cx="18288000" cy="13046926"/>
          </a:xfrm>
          <a:prstGeom prst="rect">
            <a:avLst/>
          </a:prstGeom>
          <a:noFill/>
          <a:ln>
            <a:noFill/>
          </a:ln>
        </p:spPr>
      </p:pic>
      <p:sp>
        <p:nvSpPr>
          <p:cNvPr id="810" name="Google Shape;810;p17"/>
          <p:cNvSpPr/>
          <p:nvPr/>
        </p:nvSpPr>
        <p:spPr>
          <a:xfrm>
            <a:off x="3714750" y="0"/>
            <a:ext cx="10610850" cy="10312390"/>
          </a:xfrm>
          <a:prstGeom prst="ellipse">
            <a:avLst/>
          </a:prstGeom>
          <a:solidFill>
            <a:srgbClr val="A9CACF">
              <a:alpha val="4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11" name="Google Shape;811;p17"/>
          <p:cNvSpPr/>
          <p:nvPr/>
        </p:nvSpPr>
        <p:spPr>
          <a:xfrm>
            <a:off x="4095419" y="395167"/>
            <a:ext cx="9747187" cy="947302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812" name="Google Shape;812;p17"/>
          <p:cNvSpPr/>
          <p:nvPr/>
        </p:nvSpPr>
        <p:spPr>
          <a:xfrm>
            <a:off x="6098924" y="4824792"/>
            <a:ext cx="5725004" cy="123110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GB" sz="4000" b="1" i="0" u="none" strike="noStrike" cap="none">
                <a:solidFill>
                  <a:srgbClr val="000000"/>
                </a:solidFill>
                <a:latin typeface="Quattrocento Sans"/>
                <a:ea typeface="Quattrocento Sans"/>
                <a:cs typeface="Quattrocento Sans"/>
                <a:sym typeface="Quattrocento Sans"/>
              </a:rPr>
              <a:t>MERCI DE VOTRE ATTENTION</a:t>
            </a:r>
            <a:endParaRPr/>
          </a:p>
        </p:txBody>
      </p:sp>
      <p:cxnSp>
        <p:nvCxnSpPr>
          <p:cNvPr id="813" name="Google Shape;813;p17"/>
          <p:cNvCxnSpPr/>
          <p:nvPr/>
        </p:nvCxnSpPr>
        <p:spPr>
          <a:xfrm>
            <a:off x="8193532" y="2895000"/>
            <a:ext cx="1556027" cy="0"/>
          </a:xfrm>
          <a:prstGeom prst="straightConnector1">
            <a:avLst/>
          </a:prstGeom>
          <a:noFill/>
          <a:ln w="57150" cap="flat" cmpd="sng">
            <a:solidFill>
              <a:srgbClr val="4E848B"/>
            </a:solidFill>
            <a:prstDash val="solid"/>
            <a:round/>
            <a:headEnd type="none" w="sm" len="sm"/>
            <a:tailEnd type="none" w="sm" len="sm"/>
          </a:ln>
        </p:spPr>
      </p:cxnSp>
      <p:cxnSp>
        <p:nvCxnSpPr>
          <p:cNvPr id="814" name="Google Shape;814;p17"/>
          <p:cNvCxnSpPr/>
          <p:nvPr/>
        </p:nvCxnSpPr>
        <p:spPr>
          <a:xfrm>
            <a:off x="8206232" y="2437800"/>
            <a:ext cx="1556027" cy="0"/>
          </a:xfrm>
          <a:prstGeom prst="straightConnector1">
            <a:avLst/>
          </a:prstGeom>
          <a:noFill/>
          <a:ln w="57150" cap="flat" cmpd="sng">
            <a:solidFill>
              <a:srgbClr val="4E848B"/>
            </a:solidFill>
            <a:prstDash val="solid"/>
            <a:round/>
            <a:headEnd type="none" w="sm" len="sm"/>
            <a:tailEnd type="none" w="sm" len="sm"/>
          </a:ln>
        </p:spPr>
      </p:cxnSp>
      <p:cxnSp>
        <p:nvCxnSpPr>
          <p:cNvPr id="815" name="Google Shape;815;p17"/>
          <p:cNvCxnSpPr/>
          <p:nvPr/>
        </p:nvCxnSpPr>
        <p:spPr>
          <a:xfrm>
            <a:off x="8193532" y="3352200"/>
            <a:ext cx="1556027" cy="0"/>
          </a:xfrm>
          <a:prstGeom prst="straightConnector1">
            <a:avLst/>
          </a:prstGeom>
          <a:noFill/>
          <a:ln w="57150" cap="flat" cmpd="sng">
            <a:solidFill>
              <a:srgbClr val="4E848B"/>
            </a:solidFill>
            <a:prstDash val="solid"/>
            <a:round/>
            <a:headEnd type="none" w="sm" len="sm"/>
            <a:tailEnd type="none" w="sm" len="sm"/>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2"/>
          <p:cNvSpPr txBox="1"/>
          <p:nvPr/>
        </p:nvSpPr>
        <p:spPr>
          <a:xfrm>
            <a:off x="1048428" y="308274"/>
            <a:ext cx="15944172" cy="1081450"/>
          </a:xfrm>
          <a:prstGeom prst="rect">
            <a:avLst/>
          </a:prstGeom>
          <a:noFill/>
          <a:ln>
            <a:noFill/>
          </a:ln>
        </p:spPr>
        <p:txBody>
          <a:bodyPr spcFirstLastPara="1" wrap="square" lIns="0" tIns="0" rIns="0" bIns="0" anchor="t" anchorCtr="0">
            <a:spAutoFit/>
          </a:bodyPr>
          <a:lstStyle/>
          <a:p>
            <a:pPr marL="0" marR="0" lvl="0" indent="0" algn="ctr" rtl="0">
              <a:lnSpc>
                <a:spcPct val="145283"/>
              </a:lnSpc>
              <a:spcBef>
                <a:spcPts val="0"/>
              </a:spcBef>
              <a:spcAft>
                <a:spcPts val="0"/>
              </a:spcAft>
              <a:buNone/>
            </a:pPr>
            <a:r>
              <a:rPr lang="en-GB" sz="6000" b="1" i="0" u="none" strike="noStrike" cap="none">
                <a:solidFill>
                  <a:srgbClr val="2A4B56"/>
                </a:solidFill>
                <a:latin typeface="Fira Sans"/>
                <a:ea typeface="Fira Sans"/>
                <a:cs typeface="Fira Sans"/>
                <a:sym typeface="Fira Sans"/>
              </a:rPr>
              <a:t>Sommaire </a:t>
            </a:r>
            <a:endParaRPr/>
          </a:p>
        </p:txBody>
      </p:sp>
      <p:grpSp>
        <p:nvGrpSpPr>
          <p:cNvPr id="333" name="Google Shape;333;p2"/>
          <p:cNvGrpSpPr/>
          <p:nvPr/>
        </p:nvGrpSpPr>
        <p:grpSpPr>
          <a:xfrm>
            <a:off x="6187939" y="2186054"/>
            <a:ext cx="1796645" cy="1576367"/>
            <a:chOff x="2392808" y="880573"/>
            <a:chExt cx="757755" cy="672247"/>
          </a:xfrm>
        </p:grpSpPr>
        <p:sp>
          <p:nvSpPr>
            <p:cNvPr id="334" name="Google Shape;334;p2"/>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335" name="Google Shape;335;p2"/>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5"/>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grpSp>
      <p:sp>
        <p:nvSpPr>
          <p:cNvPr id="336" name="Google Shape;336;p2"/>
          <p:cNvSpPr txBox="1"/>
          <p:nvPr/>
        </p:nvSpPr>
        <p:spPr>
          <a:xfrm>
            <a:off x="2581037" y="2288304"/>
            <a:ext cx="3879225" cy="1145400"/>
          </a:xfrm>
          <a:prstGeom prst="rect">
            <a:avLst/>
          </a:prstGeom>
          <a:noFill/>
          <a:ln>
            <a:noFill/>
          </a:ln>
        </p:spPr>
        <p:txBody>
          <a:bodyPr spcFirstLastPara="1" wrap="square" lIns="182850" tIns="182850" rIns="182850" bIns="182850" anchor="t" anchorCtr="0">
            <a:noAutofit/>
          </a:bodyPr>
          <a:lstStyle/>
          <a:p>
            <a:pPr marL="0" marR="0" lvl="0" indent="0" algn="ctr" rtl="0">
              <a:lnSpc>
                <a:spcPct val="100000"/>
              </a:lnSpc>
              <a:spcBef>
                <a:spcPts val="0"/>
              </a:spcBef>
              <a:spcAft>
                <a:spcPts val="0"/>
              </a:spcAft>
              <a:buNone/>
            </a:pPr>
            <a:r>
              <a:rPr lang="en-GB" sz="3600" b="1" i="0" u="none" strike="noStrike" cap="none">
                <a:solidFill>
                  <a:srgbClr val="000000"/>
                </a:solidFill>
                <a:latin typeface="Calibri"/>
                <a:ea typeface="Calibri"/>
                <a:cs typeface="Calibri"/>
                <a:sym typeface="Calibri"/>
              </a:rPr>
              <a:t>Contexte et Objectif</a:t>
            </a:r>
            <a:endParaRPr>
              <a:latin typeface="Calibri"/>
              <a:ea typeface="Calibri"/>
              <a:cs typeface="Calibri"/>
              <a:sym typeface="Calibri"/>
            </a:endParaRPr>
          </a:p>
        </p:txBody>
      </p:sp>
      <p:sp>
        <p:nvSpPr>
          <p:cNvPr id="337" name="Google Shape;337;p2"/>
          <p:cNvSpPr txBox="1"/>
          <p:nvPr/>
        </p:nvSpPr>
        <p:spPr>
          <a:xfrm>
            <a:off x="6510870" y="2448060"/>
            <a:ext cx="1091299"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01</a:t>
            </a:r>
            <a:endParaRPr sz="3600" b="1" i="0" u="none" strike="noStrike" cap="none">
              <a:solidFill>
                <a:srgbClr val="D98A23"/>
              </a:solidFill>
              <a:latin typeface="Alegreya Sans SC"/>
              <a:ea typeface="Alegreya Sans SC"/>
              <a:cs typeface="Alegreya Sans SC"/>
              <a:sym typeface="Alegreya Sans SC"/>
            </a:endParaRPr>
          </a:p>
        </p:txBody>
      </p:sp>
      <p:sp>
        <p:nvSpPr>
          <p:cNvPr id="338" name="Google Shape;338;p2"/>
          <p:cNvSpPr/>
          <p:nvPr/>
        </p:nvSpPr>
        <p:spPr>
          <a:xfrm>
            <a:off x="10475852" y="2234327"/>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339" name="Google Shape;339;p2"/>
          <p:cNvSpPr/>
          <p:nvPr/>
        </p:nvSpPr>
        <p:spPr>
          <a:xfrm flipH="1">
            <a:off x="10662307" y="2343933"/>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5"/>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340" name="Google Shape;340;p2"/>
          <p:cNvSpPr txBox="1"/>
          <p:nvPr/>
        </p:nvSpPr>
        <p:spPr>
          <a:xfrm>
            <a:off x="10798783" y="2496333"/>
            <a:ext cx="1091299"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02</a:t>
            </a:r>
            <a:endParaRPr sz="3600" b="1" i="0" u="none" strike="noStrike" cap="none">
              <a:solidFill>
                <a:srgbClr val="D98A23"/>
              </a:solidFill>
              <a:latin typeface="Alegreya Sans SC"/>
              <a:ea typeface="Alegreya Sans SC"/>
              <a:cs typeface="Alegreya Sans SC"/>
              <a:sym typeface="Alegreya Sans SC"/>
            </a:endParaRPr>
          </a:p>
        </p:txBody>
      </p:sp>
      <p:pic>
        <p:nvPicPr>
          <p:cNvPr id="341" name="Google Shape;341;p2"/>
          <p:cNvPicPr preferRelativeResize="0"/>
          <p:nvPr/>
        </p:nvPicPr>
        <p:blipFill rotWithShape="1">
          <a:blip r:embed="rId3">
            <a:alphaModFix/>
          </a:blip>
          <a:srcRect/>
          <a:stretch/>
        </p:blipFill>
        <p:spPr>
          <a:xfrm rot="5400000">
            <a:off x="9009652" y="1307619"/>
            <a:ext cx="260866" cy="17571928"/>
          </a:xfrm>
          <a:prstGeom prst="rect">
            <a:avLst/>
          </a:prstGeom>
          <a:noFill/>
          <a:ln>
            <a:noFill/>
          </a:ln>
        </p:spPr>
      </p:pic>
      <p:grpSp>
        <p:nvGrpSpPr>
          <p:cNvPr id="342" name="Google Shape;342;p2"/>
          <p:cNvGrpSpPr/>
          <p:nvPr/>
        </p:nvGrpSpPr>
        <p:grpSpPr>
          <a:xfrm>
            <a:off x="6149839" y="4491104"/>
            <a:ext cx="1796645" cy="1576367"/>
            <a:chOff x="2392808" y="880573"/>
            <a:chExt cx="757755" cy="672247"/>
          </a:xfrm>
        </p:grpSpPr>
        <p:sp>
          <p:nvSpPr>
            <p:cNvPr id="343" name="Google Shape;343;p2"/>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344" name="Google Shape;344;p2"/>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5"/>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grpSp>
      <p:sp>
        <p:nvSpPr>
          <p:cNvPr id="345" name="Google Shape;345;p2"/>
          <p:cNvSpPr txBox="1"/>
          <p:nvPr/>
        </p:nvSpPr>
        <p:spPr>
          <a:xfrm>
            <a:off x="2711706" y="4516087"/>
            <a:ext cx="4032605" cy="1145400"/>
          </a:xfrm>
          <a:prstGeom prst="rect">
            <a:avLst/>
          </a:prstGeom>
          <a:noFill/>
          <a:ln>
            <a:noFill/>
          </a:ln>
        </p:spPr>
        <p:txBody>
          <a:bodyPr spcFirstLastPara="1" wrap="square" lIns="182850" tIns="182850" rIns="182850" bIns="182850" anchor="t" anchorCtr="0">
            <a:noAutofit/>
          </a:bodyPr>
          <a:lstStyle/>
          <a:p>
            <a:pPr marL="0" marR="0" lvl="0" indent="0" algn="ctr" rtl="0">
              <a:lnSpc>
                <a:spcPct val="100000"/>
              </a:lnSpc>
              <a:spcBef>
                <a:spcPts val="0"/>
              </a:spcBef>
              <a:spcAft>
                <a:spcPts val="0"/>
              </a:spcAft>
              <a:buNone/>
            </a:pPr>
            <a:r>
              <a:rPr lang="en-GB" sz="3600" b="1" i="0" u="none" strike="noStrike" cap="none">
                <a:solidFill>
                  <a:srgbClr val="000000"/>
                </a:solidFill>
                <a:latin typeface="Calibri"/>
                <a:ea typeface="Calibri"/>
                <a:cs typeface="Calibri"/>
                <a:sym typeface="Calibri"/>
              </a:rPr>
              <a:t>Framework </a:t>
            </a:r>
            <a:r>
              <a:rPr lang="en-GB" sz="3600" b="1">
                <a:latin typeface="Calibri"/>
                <a:ea typeface="Calibri"/>
                <a:cs typeface="Calibri"/>
                <a:sym typeface="Calibri"/>
              </a:rPr>
              <a:t>P</a:t>
            </a:r>
            <a:r>
              <a:rPr lang="en-GB" sz="3600" b="1" i="0" u="none" strike="noStrike" cap="none">
                <a:solidFill>
                  <a:srgbClr val="000000"/>
                </a:solidFill>
                <a:latin typeface="Calibri"/>
                <a:ea typeface="Calibri"/>
                <a:cs typeface="Calibri"/>
                <a:sym typeface="Calibri"/>
              </a:rPr>
              <a:t>roposé</a:t>
            </a:r>
            <a:endParaRPr>
              <a:latin typeface="Calibri"/>
              <a:ea typeface="Calibri"/>
              <a:cs typeface="Calibri"/>
              <a:sym typeface="Calibri"/>
            </a:endParaRPr>
          </a:p>
        </p:txBody>
      </p:sp>
      <p:sp>
        <p:nvSpPr>
          <p:cNvPr id="346" name="Google Shape;346;p2"/>
          <p:cNvSpPr txBox="1"/>
          <p:nvPr/>
        </p:nvSpPr>
        <p:spPr>
          <a:xfrm>
            <a:off x="6472770" y="4753110"/>
            <a:ext cx="1091299"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03</a:t>
            </a:r>
            <a:endParaRPr sz="3600" b="1" i="0" u="none" strike="noStrike" cap="none">
              <a:solidFill>
                <a:srgbClr val="D98A23"/>
              </a:solidFill>
              <a:latin typeface="Alegreya Sans SC"/>
              <a:ea typeface="Alegreya Sans SC"/>
              <a:cs typeface="Alegreya Sans SC"/>
              <a:sym typeface="Alegreya Sans SC"/>
            </a:endParaRPr>
          </a:p>
        </p:txBody>
      </p:sp>
      <p:sp>
        <p:nvSpPr>
          <p:cNvPr id="347" name="Google Shape;347;p2"/>
          <p:cNvSpPr/>
          <p:nvPr/>
        </p:nvSpPr>
        <p:spPr>
          <a:xfrm>
            <a:off x="10437752" y="4539377"/>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348" name="Google Shape;348;p2"/>
          <p:cNvSpPr/>
          <p:nvPr/>
        </p:nvSpPr>
        <p:spPr>
          <a:xfrm flipH="1">
            <a:off x="10624207" y="4648983"/>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5"/>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349" name="Google Shape;349;p2"/>
          <p:cNvSpPr txBox="1"/>
          <p:nvPr/>
        </p:nvSpPr>
        <p:spPr>
          <a:xfrm>
            <a:off x="10760683" y="4801383"/>
            <a:ext cx="1091299"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04</a:t>
            </a:r>
            <a:endParaRPr sz="3600" b="1" i="0" u="none" strike="noStrike" cap="none">
              <a:solidFill>
                <a:srgbClr val="D98A23"/>
              </a:solidFill>
              <a:latin typeface="Alegreya Sans SC"/>
              <a:ea typeface="Alegreya Sans SC"/>
              <a:cs typeface="Alegreya Sans SC"/>
              <a:sym typeface="Alegreya Sans SC"/>
            </a:endParaRPr>
          </a:p>
        </p:txBody>
      </p:sp>
      <p:grpSp>
        <p:nvGrpSpPr>
          <p:cNvPr id="350" name="Google Shape;350;p2"/>
          <p:cNvGrpSpPr/>
          <p:nvPr/>
        </p:nvGrpSpPr>
        <p:grpSpPr>
          <a:xfrm>
            <a:off x="6149839" y="7100954"/>
            <a:ext cx="1796645" cy="1576367"/>
            <a:chOff x="2392808" y="880573"/>
            <a:chExt cx="757755" cy="672247"/>
          </a:xfrm>
        </p:grpSpPr>
        <p:sp>
          <p:nvSpPr>
            <p:cNvPr id="351" name="Google Shape;351;p2"/>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352" name="Google Shape;352;p2"/>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5"/>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grpSp>
      <p:sp>
        <p:nvSpPr>
          <p:cNvPr id="353" name="Google Shape;353;p2"/>
          <p:cNvSpPr txBox="1"/>
          <p:nvPr/>
        </p:nvSpPr>
        <p:spPr>
          <a:xfrm>
            <a:off x="2521206" y="7240237"/>
            <a:ext cx="4032605" cy="1145400"/>
          </a:xfrm>
          <a:prstGeom prst="rect">
            <a:avLst/>
          </a:prstGeom>
          <a:noFill/>
          <a:ln>
            <a:noFill/>
          </a:ln>
        </p:spPr>
        <p:txBody>
          <a:bodyPr spcFirstLastPara="1" wrap="square" lIns="182850" tIns="182850" rIns="182850" bIns="182850" anchor="t" anchorCtr="0">
            <a:noAutofit/>
          </a:bodyPr>
          <a:lstStyle/>
          <a:p>
            <a:pPr marL="0" marR="0" lvl="0" indent="0" algn="ctr" rtl="0">
              <a:lnSpc>
                <a:spcPct val="100000"/>
              </a:lnSpc>
              <a:spcBef>
                <a:spcPts val="0"/>
              </a:spcBef>
              <a:spcAft>
                <a:spcPts val="0"/>
              </a:spcAft>
              <a:buNone/>
            </a:pPr>
            <a:r>
              <a:rPr lang="en-GB" sz="3600" b="1" i="0" u="none" strike="noStrike" cap="none">
                <a:solidFill>
                  <a:srgbClr val="000000"/>
                </a:solidFill>
                <a:latin typeface="Calibri"/>
                <a:ea typeface="Calibri"/>
                <a:cs typeface="Calibri"/>
                <a:sym typeface="Calibri"/>
              </a:rPr>
              <a:t>Résultats d’Analyses</a:t>
            </a:r>
            <a:endParaRPr>
              <a:latin typeface="Calibri"/>
              <a:ea typeface="Calibri"/>
              <a:cs typeface="Calibri"/>
              <a:sym typeface="Calibri"/>
            </a:endParaRPr>
          </a:p>
        </p:txBody>
      </p:sp>
      <p:sp>
        <p:nvSpPr>
          <p:cNvPr id="354" name="Google Shape;354;p2"/>
          <p:cNvSpPr txBox="1"/>
          <p:nvPr/>
        </p:nvSpPr>
        <p:spPr>
          <a:xfrm>
            <a:off x="6472770" y="7362960"/>
            <a:ext cx="1091299"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05</a:t>
            </a:r>
            <a:endParaRPr sz="3600" b="1" i="0" u="none" strike="noStrike" cap="none">
              <a:solidFill>
                <a:srgbClr val="D98A23"/>
              </a:solidFill>
              <a:latin typeface="Alegreya Sans SC"/>
              <a:ea typeface="Alegreya Sans SC"/>
              <a:cs typeface="Alegreya Sans SC"/>
              <a:sym typeface="Alegreya Sans SC"/>
            </a:endParaRPr>
          </a:p>
        </p:txBody>
      </p:sp>
      <p:sp>
        <p:nvSpPr>
          <p:cNvPr id="355" name="Google Shape;355;p2"/>
          <p:cNvSpPr/>
          <p:nvPr/>
        </p:nvSpPr>
        <p:spPr>
          <a:xfrm>
            <a:off x="10437752" y="7149227"/>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356" name="Google Shape;356;p2"/>
          <p:cNvSpPr/>
          <p:nvPr/>
        </p:nvSpPr>
        <p:spPr>
          <a:xfrm flipH="1">
            <a:off x="10624207" y="7258833"/>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5"/>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357" name="Google Shape;357;p2"/>
          <p:cNvSpPr txBox="1"/>
          <p:nvPr/>
        </p:nvSpPr>
        <p:spPr>
          <a:xfrm>
            <a:off x="10760683" y="7411233"/>
            <a:ext cx="1091299"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06</a:t>
            </a:r>
            <a:endParaRPr sz="3600" b="1" i="0" u="none" strike="noStrike" cap="none">
              <a:solidFill>
                <a:srgbClr val="D98A23"/>
              </a:solidFill>
              <a:latin typeface="Alegreya Sans SC"/>
              <a:ea typeface="Alegreya Sans SC"/>
              <a:cs typeface="Alegreya Sans SC"/>
              <a:sym typeface="Alegreya Sans SC"/>
            </a:endParaRPr>
          </a:p>
        </p:txBody>
      </p:sp>
      <p:sp>
        <p:nvSpPr>
          <p:cNvPr id="358" name="Google Shape;358;p2"/>
          <p:cNvSpPr/>
          <p:nvPr/>
        </p:nvSpPr>
        <p:spPr>
          <a:xfrm>
            <a:off x="3061032" y="3670727"/>
            <a:ext cx="3474720" cy="45719"/>
          </a:xfrm>
          <a:prstGeom prst="rect">
            <a:avLst/>
          </a:prstGeom>
          <a:solidFill>
            <a:schemeClr val="accent1"/>
          </a:solidFill>
          <a:ln w="25400" cap="flat" cmpd="sng">
            <a:solidFill>
              <a:srgbClr val="61929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9" name="Google Shape;359;p2"/>
          <p:cNvSpPr/>
          <p:nvPr/>
        </p:nvSpPr>
        <p:spPr>
          <a:xfrm>
            <a:off x="3028948" y="5937677"/>
            <a:ext cx="3474720" cy="45719"/>
          </a:xfrm>
          <a:prstGeom prst="rect">
            <a:avLst/>
          </a:prstGeom>
          <a:solidFill>
            <a:schemeClr val="accent1"/>
          </a:solidFill>
          <a:ln w="25400" cap="flat" cmpd="sng">
            <a:solidFill>
              <a:srgbClr val="61929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0" name="Google Shape;360;p2"/>
          <p:cNvSpPr/>
          <p:nvPr/>
        </p:nvSpPr>
        <p:spPr>
          <a:xfrm>
            <a:off x="3047998" y="8604677"/>
            <a:ext cx="3474720" cy="45719"/>
          </a:xfrm>
          <a:prstGeom prst="rect">
            <a:avLst/>
          </a:prstGeom>
          <a:solidFill>
            <a:schemeClr val="accent1"/>
          </a:solidFill>
          <a:ln w="25400" cap="flat" cmpd="sng">
            <a:solidFill>
              <a:srgbClr val="61929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1" name="Google Shape;361;p2"/>
          <p:cNvSpPr txBox="1"/>
          <p:nvPr/>
        </p:nvSpPr>
        <p:spPr>
          <a:xfrm>
            <a:off x="11869160" y="2780767"/>
            <a:ext cx="3585854" cy="1145400"/>
          </a:xfrm>
          <a:prstGeom prst="rect">
            <a:avLst/>
          </a:prstGeom>
          <a:noFill/>
          <a:ln>
            <a:noFill/>
          </a:ln>
        </p:spPr>
        <p:txBody>
          <a:bodyPr spcFirstLastPara="1" wrap="square" lIns="182850" tIns="182850" rIns="182850" bIns="182850" anchor="t" anchorCtr="0">
            <a:normAutofit/>
          </a:bodyPr>
          <a:lstStyle/>
          <a:p>
            <a:pPr marL="0" marR="0" lvl="0" indent="0" algn="ctr" rtl="0">
              <a:lnSpc>
                <a:spcPct val="100000"/>
              </a:lnSpc>
              <a:spcBef>
                <a:spcPts val="0"/>
              </a:spcBef>
              <a:spcAft>
                <a:spcPts val="0"/>
              </a:spcAft>
              <a:buNone/>
            </a:pPr>
            <a:r>
              <a:rPr lang="en-GB" sz="3600" b="1" i="0" u="none" strike="noStrike" cap="none">
                <a:solidFill>
                  <a:srgbClr val="000000"/>
                </a:solidFill>
                <a:latin typeface="Calibri"/>
                <a:ea typeface="Calibri"/>
                <a:cs typeface="Calibri"/>
                <a:sym typeface="Calibri"/>
              </a:rPr>
              <a:t>Données</a:t>
            </a:r>
            <a:endParaRPr>
              <a:latin typeface="Calibri"/>
              <a:ea typeface="Calibri"/>
              <a:cs typeface="Calibri"/>
              <a:sym typeface="Calibri"/>
            </a:endParaRPr>
          </a:p>
        </p:txBody>
      </p:sp>
      <p:sp>
        <p:nvSpPr>
          <p:cNvPr id="362" name="Google Shape;362;p2"/>
          <p:cNvSpPr txBox="1"/>
          <p:nvPr/>
        </p:nvSpPr>
        <p:spPr>
          <a:xfrm>
            <a:off x="11742417" y="4400785"/>
            <a:ext cx="4032605" cy="1145400"/>
          </a:xfrm>
          <a:prstGeom prst="rect">
            <a:avLst/>
          </a:prstGeom>
          <a:noFill/>
          <a:ln>
            <a:noFill/>
          </a:ln>
        </p:spPr>
        <p:txBody>
          <a:bodyPr spcFirstLastPara="1" wrap="square" lIns="182850" tIns="182850" rIns="182850" bIns="182850" anchor="t" anchorCtr="0">
            <a:noAutofit/>
          </a:bodyPr>
          <a:lstStyle/>
          <a:p>
            <a:pPr marL="0" marR="0" lvl="0" indent="0" algn="ctr" rtl="0">
              <a:lnSpc>
                <a:spcPct val="100000"/>
              </a:lnSpc>
              <a:spcBef>
                <a:spcPts val="0"/>
              </a:spcBef>
              <a:spcAft>
                <a:spcPts val="0"/>
              </a:spcAft>
              <a:buNone/>
            </a:pPr>
            <a:r>
              <a:rPr lang="en-GB" sz="3600" b="1">
                <a:latin typeface="Calibri"/>
                <a:ea typeface="Calibri"/>
                <a:cs typeface="Calibri"/>
                <a:sym typeface="Calibri"/>
              </a:rPr>
              <a:t>Pipeline de Données Détaillé</a:t>
            </a:r>
            <a:endParaRPr>
              <a:latin typeface="Calibri"/>
              <a:ea typeface="Calibri"/>
              <a:cs typeface="Calibri"/>
              <a:sym typeface="Calibri"/>
            </a:endParaRPr>
          </a:p>
        </p:txBody>
      </p:sp>
      <p:sp>
        <p:nvSpPr>
          <p:cNvPr id="363" name="Google Shape;363;p2"/>
          <p:cNvSpPr txBox="1"/>
          <p:nvPr/>
        </p:nvSpPr>
        <p:spPr>
          <a:xfrm>
            <a:off x="11685267" y="7658335"/>
            <a:ext cx="4032605" cy="1145400"/>
          </a:xfrm>
          <a:prstGeom prst="rect">
            <a:avLst/>
          </a:prstGeom>
          <a:noFill/>
          <a:ln>
            <a:noFill/>
          </a:ln>
        </p:spPr>
        <p:txBody>
          <a:bodyPr spcFirstLastPara="1" wrap="square" lIns="182850" tIns="182850" rIns="182850" bIns="182850" anchor="t" anchorCtr="0">
            <a:noAutofit/>
          </a:bodyPr>
          <a:lstStyle/>
          <a:p>
            <a:pPr marL="0" marR="0" lvl="0" indent="0" algn="ctr" rtl="0">
              <a:lnSpc>
                <a:spcPct val="100000"/>
              </a:lnSpc>
              <a:spcBef>
                <a:spcPts val="0"/>
              </a:spcBef>
              <a:spcAft>
                <a:spcPts val="0"/>
              </a:spcAft>
              <a:buNone/>
            </a:pPr>
            <a:r>
              <a:rPr lang="en-GB" sz="3600" b="1" i="0" u="none" strike="noStrike" cap="none">
                <a:solidFill>
                  <a:srgbClr val="000000"/>
                </a:solidFill>
                <a:latin typeface="Calibri"/>
                <a:ea typeface="Calibri"/>
                <a:cs typeface="Calibri"/>
                <a:sym typeface="Calibri"/>
              </a:rPr>
              <a:t>Conclusion</a:t>
            </a:r>
            <a:endParaRPr sz="3600" b="1" i="0" u="none" strike="noStrike" cap="none">
              <a:solidFill>
                <a:srgbClr val="000000"/>
              </a:solidFill>
              <a:latin typeface="Calibri"/>
              <a:ea typeface="Calibri"/>
              <a:cs typeface="Calibri"/>
              <a:sym typeface="Calibri"/>
            </a:endParaRPr>
          </a:p>
        </p:txBody>
      </p:sp>
      <p:sp>
        <p:nvSpPr>
          <p:cNvPr id="364" name="Google Shape;364;p2"/>
          <p:cNvSpPr/>
          <p:nvPr/>
        </p:nvSpPr>
        <p:spPr>
          <a:xfrm>
            <a:off x="12059659" y="5822375"/>
            <a:ext cx="3474720" cy="45719"/>
          </a:xfrm>
          <a:prstGeom prst="rect">
            <a:avLst/>
          </a:prstGeom>
          <a:solidFill>
            <a:schemeClr val="accent1"/>
          </a:solidFill>
          <a:ln w="25400" cap="flat" cmpd="sng">
            <a:solidFill>
              <a:srgbClr val="61929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5" name="Google Shape;365;p2"/>
          <p:cNvSpPr/>
          <p:nvPr/>
        </p:nvSpPr>
        <p:spPr>
          <a:xfrm>
            <a:off x="12078709" y="8489375"/>
            <a:ext cx="3474720" cy="45719"/>
          </a:xfrm>
          <a:prstGeom prst="rect">
            <a:avLst/>
          </a:prstGeom>
          <a:solidFill>
            <a:schemeClr val="accent1"/>
          </a:solidFill>
          <a:ln w="25400" cap="flat" cmpd="sng">
            <a:solidFill>
              <a:srgbClr val="61929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6" name="Google Shape;366;p2"/>
          <p:cNvSpPr/>
          <p:nvPr/>
        </p:nvSpPr>
        <p:spPr>
          <a:xfrm>
            <a:off x="11858264" y="3711872"/>
            <a:ext cx="3474720" cy="45719"/>
          </a:xfrm>
          <a:prstGeom prst="rect">
            <a:avLst/>
          </a:prstGeom>
          <a:solidFill>
            <a:schemeClr val="accent1"/>
          </a:solidFill>
          <a:ln w="25400" cap="flat" cmpd="sng">
            <a:solidFill>
              <a:srgbClr val="61929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cxnSp>
        <p:nvCxnSpPr>
          <p:cNvPr id="372" name="Google Shape;372;p3"/>
          <p:cNvCxnSpPr/>
          <p:nvPr/>
        </p:nvCxnSpPr>
        <p:spPr>
          <a:xfrm rot="10800000" flipH="1">
            <a:off x="4178085" y="4753279"/>
            <a:ext cx="9937965" cy="1"/>
          </a:xfrm>
          <a:prstGeom prst="straightConnector1">
            <a:avLst/>
          </a:prstGeom>
          <a:noFill/>
          <a:ln w="76200" cap="flat" cmpd="sng">
            <a:solidFill>
              <a:srgbClr val="C5DCDF"/>
            </a:solidFill>
            <a:prstDash val="dash"/>
            <a:round/>
            <a:headEnd type="none" w="sm" len="sm"/>
            <a:tailEnd type="stealth" w="med" len="med"/>
          </a:ln>
        </p:spPr>
      </p:cxnSp>
      <p:sp>
        <p:nvSpPr>
          <p:cNvPr id="373" name="Google Shape;373;p3"/>
          <p:cNvSpPr txBox="1"/>
          <p:nvPr/>
        </p:nvSpPr>
        <p:spPr>
          <a:xfrm>
            <a:off x="174754" y="85926"/>
            <a:ext cx="16474946" cy="999889"/>
          </a:xfrm>
          <a:prstGeom prst="rect">
            <a:avLst/>
          </a:prstGeom>
          <a:noFill/>
          <a:ln>
            <a:noFill/>
          </a:ln>
        </p:spPr>
        <p:txBody>
          <a:bodyPr spcFirstLastPara="1" wrap="square" lIns="0" tIns="0" rIns="0" bIns="0" anchor="t" anchorCtr="0">
            <a:spAutoFit/>
          </a:bodyPr>
          <a:lstStyle/>
          <a:p>
            <a:pPr marL="0" marR="0" lvl="0" indent="0" algn="l" rtl="0">
              <a:lnSpc>
                <a:spcPct val="181604"/>
              </a:lnSpc>
              <a:spcBef>
                <a:spcPts val="0"/>
              </a:spcBef>
              <a:spcAft>
                <a:spcPts val="0"/>
              </a:spcAft>
              <a:buNone/>
            </a:pPr>
            <a:r>
              <a:rPr lang="en-GB" sz="4800" b="1" i="0" u="none" strike="noStrike" cap="none">
                <a:solidFill>
                  <a:srgbClr val="2A4B56"/>
                </a:solidFill>
                <a:latin typeface="Fira Sans"/>
                <a:ea typeface="Fira Sans"/>
                <a:cs typeface="Fira Sans"/>
                <a:sym typeface="Fira Sans"/>
              </a:rPr>
              <a:t>Contexte</a:t>
            </a:r>
            <a:endParaRPr sz="4800" b="1" i="0" u="none" strike="noStrike" cap="none">
              <a:solidFill>
                <a:srgbClr val="2A4B56"/>
              </a:solidFill>
              <a:latin typeface="Fira Sans"/>
              <a:ea typeface="Fira Sans"/>
              <a:cs typeface="Fira Sans"/>
              <a:sym typeface="Fira Sans"/>
            </a:endParaRPr>
          </a:p>
        </p:txBody>
      </p:sp>
      <p:pic>
        <p:nvPicPr>
          <p:cNvPr id="374" name="Google Shape;374;p3"/>
          <p:cNvPicPr preferRelativeResize="0"/>
          <p:nvPr/>
        </p:nvPicPr>
        <p:blipFill rotWithShape="1">
          <a:blip r:embed="rId3">
            <a:alphaModFix/>
          </a:blip>
          <a:srcRect/>
          <a:stretch/>
        </p:blipFill>
        <p:spPr>
          <a:xfrm rot="5400000">
            <a:off x="9009652" y="1307619"/>
            <a:ext cx="260866" cy="17571928"/>
          </a:xfrm>
          <a:prstGeom prst="rect">
            <a:avLst/>
          </a:prstGeom>
          <a:noFill/>
          <a:ln>
            <a:noFill/>
          </a:ln>
        </p:spPr>
      </p:pic>
      <p:grpSp>
        <p:nvGrpSpPr>
          <p:cNvPr id="375" name="Google Shape;375;p3"/>
          <p:cNvGrpSpPr/>
          <p:nvPr/>
        </p:nvGrpSpPr>
        <p:grpSpPr>
          <a:xfrm>
            <a:off x="16491355" y="62983"/>
            <a:ext cx="1796645" cy="1576367"/>
            <a:chOff x="2392808" y="880573"/>
            <a:chExt cx="757755" cy="672247"/>
          </a:xfrm>
        </p:grpSpPr>
        <p:sp>
          <p:nvSpPr>
            <p:cNvPr id="376" name="Google Shape;376;p3"/>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377" name="Google Shape;377;p3"/>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5"/>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grpSp>
      <p:sp>
        <p:nvSpPr>
          <p:cNvPr id="378" name="Google Shape;378;p3"/>
          <p:cNvSpPr txBox="1"/>
          <p:nvPr/>
        </p:nvSpPr>
        <p:spPr>
          <a:xfrm>
            <a:off x="16814286" y="324989"/>
            <a:ext cx="1091299"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01</a:t>
            </a:r>
            <a:endParaRPr sz="3600" b="1" i="0" u="none" strike="noStrike" cap="none">
              <a:solidFill>
                <a:srgbClr val="D98A23"/>
              </a:solidFill>
              <a:latin typeface="Alegreya Sans SC"/>
              <a:ea typeface="Alegreya Sans SC"/>
              <a:cs typeface="Alegreya Sans SC"/>
              <a:sym typeface="Alegreya Sans SC"/>
            </a:endParaRPr>
          </a:p>
        </p:txBody>
      </p:sp>
      <p:pic>
        <p:nvPicPr>
          <p:cNvPr id="379" name="Google Shape;379;p3"/>
          <p:cNvPicPr preferRelativeResize="0"/>
          <p:nvPr/>
        </p:nvPicPr>
        <p:blipFill rotWithShape="1">
          <a:blip r:embed="rId4">
            <a:alphaModFix/>
          </a:blip>
          <a:srcRect/>
          <a:stretch/>
        </p:blipFill>
        <p:spPr>
          <a:xfrm>
            <a:off x="7789229" y="226288"/>
            <a:ext cx="2701711" cy="2701711"/>
          </a:xfrm>
          <a:prstGeom prst="rect">
            <a:avLst/>
          </a:prstGeom>
          <a:noFill/>
          <a:ln>
            <a:noFill/>
          </a:ln>
        </p:spPr>
      </p:pic>
      <p:pic>
        <p:nvPicPr>
          <p:cNvPr id="380" name="Google Shape;380;p3"/>
          <p:cNvPicPr preferRelativeResize="0"/>
          <p:nvPr/>
        </p:nvPicPr>
        <p:blipFill rotWithShape="1">
          <a:blip r:embed="rId5">
            <a:alphaModFix/>
          </a:blip>
          <a:srcRect/>
          <a:stretch/>
        </p:blipFill>
        <p:spPr>
          <a:xfrm>
            <a:off x="2359072" y="3310373"/>
            <a:ext cx="1895213" cy="1895213"/>
          </a:xfrm>
          <a:prstGeom prst="rect">
            <a:avLst/>
          </a:prstGeom>
          <a:noFill/>
          <a:ln>
            <a:noFill/>
          </a:ln>
        </p:spPr>
      </p:pic>
      <p:pic>
        <p:nvPicPr>
          <p:cNvPr id="381" name="Google Shape;381;p3"/>
          <p:cNvPicPr preferRelativeResize="0"/>
          <p:nvPr/>
        </p:nvPicPr>
        <p:blipFill rotWithShape="1">
          <a:blip r:embed="rId6">
            <a:alphaModFix/>
          </a:blip>
          <a:srcRect/>
          <a:stretch/>
        </p:blipFill>
        <p:spPr>
          <a:xfrm>
            <a:off x="8556054" y="3308999"/>
            <a:ext cx="1644245" cy="1644245"/>
          </a:xfrm>
          <a:prstGeom prst="rect">
            <a:avLst/>
          </a:prstGeom>
          <a:noFill/>
          <a:ln>
            <a:noFill/>
          </a:ln>
        </p:spPr>
      </p:pic>
      <p:pic>
        <p:nvPicPr>
          <p:cNvPr id="382" name="Google Shape;382;p3"/>
          <p:cNvPicPr preferRelativeResize="0"/>
          <p:nvPr/>
        </p:nvPicPr>
        <p:blipFill rotWithShape="1">
          <a:blip r:embed="rId7">
            <a:alphaModFix/>
          </a:blip>
          <a:srcRect/>
          <a:stretch/>
        </p:blipFill>
        <p:spPr>
          <a:xfrm>
            <a:off x="14085039" y="3052489"/>
            <a:ext cx="1895213" cy="1895213"/>
          </a:xfrm>
          <a:prstGeom prst="rect">
            <a:avLst/>
          </a:prstGeom>
          <a:noFill/>
          <a:ln>
            <a:noFill/>
          </a:ln>
        </p:spPr>
      </p:pic>
      <p:cxnSp>
        <p:nvCxnSpPr>
          <p:cNvPr id="383" name="Google Shape;383;p3"/>
          <p:cNvCxnSpPr/>
          <p:nvPr/>
        </p:nvCxnSpPr>
        <p:spPr>
          <a:xfrm>
            <a:off x="2359072" y="2927999"/>
            <a:ext cx="13681028" cy="0"/>
          </a:xfrm>
          <a:prstGeom prst="straightConnector1">
            <a:avLst/>
          </a:prstGeom>
          <a:noFill/>
          <a:ln w="9525" cap="flat" cmpd="sng">
            <a:solidFill>
              <a:srgbClr val="C5DCDF"/>
            </a:solidFill>
            <a:prstDash val="solid"/>
            <a:round/>
            <a:headEnd type="none" w="sm" len="sm"/>
            <a:tailEnd type="none" w="sm" len="sm"/>
          </a:ln>
        </p:spPr>
      </p:cxnSp>
      <p:pic>
        <p:nvPicPr>
          <p:cNvPr id="384" name="Google Shape;384;p3"/>
          <p:cNvPicPr preferRelativeResize="0"/>
          <p:nvPr/>
        </p:nvPicPr>
        <p:blipFill rotWithShape="1">
          <a:blip r:embed="rId8">
            <a:alphaModFix/>
          </a:blip>
          <a:srcRect/>
          <a:stretch/>
        </p:blipFill>
        <p:spPr>
          <a:xfrm>
            <a:off x="866427" y="5406506"/>
            <a:ext cx="6163023" cy="4182052"/>
          </a:xfrm>
          <a:prstGeom prst="rect">
            <a:avLst/>
          </a:prstGeom>
          <a:noFill/>
          <a:ln>
            <a:noFill/>
          </a:ln>
        </p:spPr>
      </p:pic>
      <p:sp>
        <p:nvSpPr>
          <p:cNvPr id="385" name="Google Shape;385;p3"/>
          <p:cNvSpPr/>
          <p:nvPr/>
        </p:nvSpPr>
        <p:spPr>
          <a:xfrm>
            <a:off x="552450" y="5205586"/>
            <a:ext cx="17113200" cy="4509900"/>
          </a:xfrm>
          <a:prstGeom prst="rect">
            <a:avLst/>
          </a:prstGeom>
          <a:noFill/>
          <a:ln w="25400" cap="flat" cmpd="sng">
            <a:solidFill>
              <a:srgbClr val="BAD5D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86" name="Google Shape;386;p3" descr="Une image contenant texte&#10;&#10;Description générée automatiquement"/>
          <p:cNvPicPr preferRelativeResize="0"/>
          <p:nvPr/>
        </p:nvPicPr>
        <p:blipFill rotWithShape="1">
          <a:blip r:embed="rId9">
            <a:alphaModFix/>
          </a:blip>
          <a:srcRect/>
          <a:stretch/>
        </p:blipFill>
        <p:spPr>
          <a:xfrm>
            <a:off x="6348963" y="5205586"/>
            <a:ext cx="11630695" cy="542002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
          <p:cNvSpPr txBox="1"/>
          <p:nvPr/>
        </p:nvSpPr>
        <p:spPr>
          <a:xfrm>
            <a:off x="174754" y="85926"/>
            <a:ext cx="16474946" cy="999889"/>
          </a:xfrm>
          <a:prstGeom prst="rect">
            <a:avLst/>
          </a:prstGeom>
          <a:noFill/>
          <a:ln>
            <a:noFill/>
          </a:ln>
        </p:spPr>
        <p:txBody>
          <a:bodyPr spcFirstLastPara="1" wrap="square" lIns="0" tIns="0" rIns="0" bIns="0" anchor="t" anchorCtr="0">
            <a:spAutoFit/>
          </a:bodyPr>
          <a:lstStyle/>
          <a:p>
            <a:pPr marL="0" marR="0" lvl="0" indent="0" algn="l" rtl="0">
              <a:lnSpc>
                <a:spcPct val="181604"/>
              </a:lnSpc>
              <a:spcBef>
                <a:spcPts val="0"/>
              </a:spcBef>
              <a:spcAft>
                <a:spcPts val="0"/>
              </a:spcAft>
              <a:buNone/>
            </a:pPr>
            <a:r>
              <a:rPr lang="en-GB" sz="4800" b="1" i="0" u="none" strike="noStrike" cap="none">
                <a:solidFill>
                  <a:srgbClr val="2A4B56"/>
                </a:solidFill>
                <a:latin typeface="Fira Sans"/>
                <a:ea typeface="Fira Sans"/>
                <a:cs typeface="Fira Sans"/>
                <a:sym typeface="Fira Sans"/>
              </a:rPr>
              <a:t>Objectif</a:t>
            </a:r>
            <a:endParaRPr/>
          </a:p>
        </p:txBody>
      </p:sp>
      <p:pic>
        <p:nvPicPr>
          <p:cNvPr id="393" name="Google Shape;393;p4"/>
          <p:cNvPicPr preferRelativeResize="0"/>
          <p:nvPr/>
        </p:nvPicPr>
        <p:blipFill rotWithShape="1">
          <a:blip r:embed="rId3">
            <a:alphaModFix/>
          </a:blip>
          <a:srcRect/>
          <a:stretch/>
        </p:blipFill>
        <p:spPr>
          <a:xfrm rot="5400000">
            <a:off x="9009652" y="1307619"/>
            <a:ext cx="260866" cy="17571928"/>
          </a:xfrm>
          <a:prstGeom prst="rect">
            <a:avLst/>
          </a:prstGeom>
          <a:noFill/>
          <a:ln>
            <a:noFill/>
          </a:ln>
        </p:spPr>
      </p:pic>
      <p:grpSp>
        <p:nvGrpSpPr>
          <p:cNvPr id="394" name="Google Shape;394;p4"/>
          <p:cNvGrpSpPr/>
          <p:nvPr/>
        </p:nvGrpSpPr>
        <p:grpSpPr>
          <a:xfrm>
            <a:off x="16491355" y="62983"/>
            <a:ext cx="1796645" cy="1576367"/>
            <a:chOff x="2392808" y="880573"/>
            <a:chExt cx="757755" cy="672247"/>
          </a:xfrm>
        </p:grpSpPr>
        <p:sp>
          <p:nvSpPr>
            <p:cNvPr id="395" name="Google Shape;395;p4"/>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396" name="Google Shape;396;p4"/>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5"/>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grpSp>
      <p:sp>
        <p:nvSpPr>
          <p:cNvPr id="397" name="Google Shape;397;p4"/>
          <p:cNvSpPr txBox="1"/>
          <p:nvPr/>
        </p:nvSpPr>
        <p:spPr>
          <a:xfrm>
            <a:off x="16814286" y="324989"/>
            <a:ext cx="1091299"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01</a:t>
            </a:r>
            <a:endParaRPr sz="3600" b="1" i="0" u="none" strike="noStrike" cap="none">
              <a:solidFill>
                <a:srgbClr val="D98A23"/>
              </a:solidFill>
              <a:latin typeface="Alegreya Sans SC"/>
              <a:ea typeface="Alegreya Sans SC"/>
              <a:cs typeface="Alegreya Sans SC"/>
              <a:sym typeface="Alegreya Sans SC"/>
            </a:endParaRPr>
          </a:p>
        </p:txBody>
      </p:sp>
      <p:pic>
        <p:nvPicPr>
          <p:cNvPr id="398" name="Google Shape;398;p4"/>
          <p:cNvPicPr preferRelativeResize="0"/>
          <p:nvPr/>
        </p:nvPicPr>
        <p:blipFill rotWithShape="1">
          <a:blip r:embed="rId4">
            <a:alphaModFix/>
          </a:blip>
          <a:srcRect r="6393"/>
          <a:stretch/>
        </p:blipFill>
        <p:spPr>
          <a:xfrm>
            <a:off x="2255838" y="6195564"/>
            <a:ext cx="2949287" cy="2797827"/>
          </a:xfrm>
          <a:prstGeom prst="ellipse">
            <a:avLst/>
          </a:prstGeom>
          <a:noFill/>
          <a:ln>
            <a:noFill/>
          </a:ln>
        </p:spPr>
      </p:pic>
      <p:pic>
        <p:nvPicPr>
          <p:cNvPr id="399" name="Google Shape;399;p4"/>
          <p:cNvPicPr preferRelativeResize="0"/>
          <p:nvPr/>
        </p:nvPicPr>
        <p:blipFill rotWithShape="1">
          <a:blip r:embed="rId5">
            <a:alphaModFix amt="9000"/>
          </a:blip>
          <a:srcRect r="6393"/>
          <a:stretch/>
        </p:blipFill>
        <p:spPr>
          <a:xfrm>
            <a:off x="2255838" y="6145792"/>
            <a:ext cx="2949287" cy="2797827"/>
          </a:xfrm>
          <a:prstGeom prst="ellipse">
            <a:avLst/>
          </a:prstGeom>
          <a:noFill/>
          <a:ln>
            <a:noFill/>
          </a:ln>
        </p:spPr>
      </p:pic>
      <p:sp>
        <p:nvSpPr>
          <p:cNvPr id="400" name="Google Shape;400;p4"/>
          <p:cNvSpPr/>
          <p:nvPr/>
        </p:nvSpPr>
        <p:spPr>
          <a:xfrm>
            <a:off x="3917176" y="6299787"/>
            <a:ext cx="122403" cy="116292"/>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4"/>
          <p:cNvSpPr/>
          <p:nvPr/>
        </p:nvSpPr>
        <p:spPr>
          <a:xfrm>
            <a:off x="3387589" y="6686298"/>
            <a:ext cx="122701" cy="11627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4"/>
          <p:cNvSpPr/>
          <p:nvPr/>
        </p:nvSpPr>
        <p:spPr>
          <a:xfrm>
            <a:off x="4180933" y="8207686"/>
            <a:ext cx="122380" cy="115965"/>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3" name="Google Shape;403;p4"/>
          <p:cNvGrpSpPr/>
          <p:nvPr/>
        </p:nvGrpSpPr>
        <p:grpSpPr>
          <a:xfrm>
            <a:off x="2093436" y="6053710"/>
            <a:ext cx="3194301" cy="3013290"/>
            <a:chOff x="4761375" y="893774"/>
            <a:chExt cx="3517288" cy="3500824"/>
          </a:xfrm>
        </p:grpSpPr>
        <p:grpSp>
          <p:nvGrpSpPr>
            <p:cNvPr id="404" name="Google Shape;404;p4"/>
            <p:cNvGrpSpPr/>
            <p:nvPr/>
          </p:nvGrpSpPr>
          <p:grpSpPr>
            <a:xfrm>
              <a:off x="4761375" y="893774"/>
              <a:ext cx="3517288" cy="3500824"/>
              <a:chOff x="4761375" y="893774"/>
              <a:chExt cx="3517288" cy="3500824"/>
            </a:xfrm>
          </p:grpSpPr>
          <p:sp>
            <p:nvSpPr>
              <p:cNvPr id="405" name="Google Shape;405;p4"/>
              <p:cNvSpPr/>
              <p:nvPr/>
            </p:nvSpPr>
            <p:spPr>
              <a:xfrm>
                <a:off x="4761375" y="893775"/>
                <a:ext cx="3517288" cy="3500823"/>
              </a:xfrm>
              <a:custGeom>
                <a:avLst/>
                <a:gdLst/>
                <a:ahLst/>
                <a:cxnLst/>
                <a:rect l="l" t="t" r="r" b="b"/>
                <a:pathLst>
                  <a:path w="139147" h="138523" extrusionOk="0">
                    <a:moveTo>
                      <a:pt x="70203" y="0"/>
                    </a:moveTo>
                    <a:cubicBezTo>
                      <a:pt x="65739" y="0"/>
                      <a:pt x="61277" y="387"/>
                      <a:pt x="56869" y="1161"/>
                    </a:cubicBezTo>
                    <a:cubicBezTo>
                      <a:pt x="50143" y="2583"/>
                      <a:pt x="43598" y="4821"/>
                      <a:pt x="37508" y="8024"/>
                    </a:cubicBezTo>
                    <a:cubicBezTo>
                      <a:pt x="31459" y="11339"/>
                      <a:pt x="25894" y="15440"/>
                      <a:pt x="20936" y="20218"/>
                    </a:cubicBezTo>
                    <a:cubicBezTo>
                      <a:pt x="16116" y="25148"/>
                      <a:pt x="11987" y="30700"/>
                      <a:pt x="8631" y="36721"/>
                    </a:cubicBezTo>
                    <a:cubicBezTo>
                      <a:pt x="5386" y="42811"/>
                      <a:pt x="3108" y="49370"/>
                      <a:pt x="1644" y="56110"/>
                    </a:cubicBezTo>
                    <a:cubicBezTo>
                      <a:pt x="359" y="62890"/>
                      <a:pt x="0" y="69823"/>
                      <a:pt x="608" y="76700"/>
                    </a:cubicBezTo>
                    <a:cubicBezTo>
                      <a:pt x="1423" y="83535"/>
                      <a:pt x="3011" y="90302"/>
                      <a:pt x="5662" y="96668"/>
                    </a:cubicBezTo>
                    <a:cubicBezTo>
                      <a:pt x="8424" y="102979"/>
                      <a:pt x="12042" y="108890"/>
                      <a:pt x="16393" y="114234"/>
                    </a:cubicBezTo>
                    <a:cubicBezTo>
                      <a:pt x="20908" y="119413"/>
                      <a:pt x="26087" y="123956"/>
                      <a:pt x="31804" y="127768"/>
                    </a:cubicBezTo>
                    <a:cubicBezTo>
                      <a:pt x="37577" y="131427"/>
                      <a:pt x="43832" y="134244"/>
                      <a:pt x="50406" y="136123"/>
                    </a:cubicBezTo>
                    <a:cubicBezTo>
                      <a:pt x="56558" y="137786"/>
                      <a:pt x="62891" y="138523"/>
                      <a:pt x="69190" y="138523"/>
                    </a:cubicBezTo>
                    <a:cubicBezTo>
                      <a:pt x="69636" y="138523"/>
                      <a:pt x="70081" y="138519"/>
                      <a:pt x="70526" y="138512"/>
                    </a:cubicBezTo>
                    <a:lnTo>
                      <a:pt x="70526" y="138346"/>
                    </a:lnTo>
                    <a:cubicBezTo>
                      <a:pt x="63801" y="137918"/>
                      <a:pt x="57159" y="136896"/>
                      <a:pt x="50806" y="134811"/>
                    </a:cubicBezTo>
                    <a:cubicBezTo>
                      <a:pt x="44523" y="132573"/>
                      <a:pt x="38502" y="129687"/>
                      <a:pt x="33019" y="125945"/>
                    </a:cubicBezTo>
                    <a:cubicBezTo>
                      <a:pt x="27634" y="122106"/>
                      <a:pt x="22773" y="117562"/>
                      <a:pt x="18588" y="112439"/>
                    </a:cubicBezTo>
                    <a:cubicBezTo>
                      <a:pt x="14514" y="107247"/>
                      <a:pt x="11159" y="101543"/>
                      <a:pt x="8604" y="95453"/>
                    </a:cubicBezTo>
                    <a:cubicBezTo>
                      <a:pt x="6146" y="89349"/>
                      <a:pt x="4654" y="82900"/>
                      <a:pt x="3895" y="76382"/>
                    </a:cubicBezTo>
                    <a:cubicBezTo>
                      <a:pt x="3411" y="69823"/>
                      <a:pt x="3632" y="63222"/>
                      <a:pt x="4834" y="56745"/>
                    </a:cubicBezTo>
                    <a:cubicBezTo>
                      <a:pt x="6201" y="50323"/>
                      <a:pt x="8341" y="44040"/>
                      <a:pt x="11393" y="38212"/>
                    </a:cubicBezTo>
                    <a:cubicBezTo>
                      <a:pt x="14570" y="32440"/>
                      <a:pt x="18492" y="27109"/>
                      <a:pt x="23076" y="22359"/>
                    </a:cubicBezTo>
                    <a:cubicBezTo>
                      <a:pt x="27785" y="17746"/>
                      <a:pt x="33102" y="13783"/>
                      <a:pt x="38861" y="10579"/>
                    </a:cubicBezTo>
                    <a:cubicBezTo>
                      <a:pt x="44689" y="7472"/>
                      <a:pt x="50972" y="5304"/>
                      <a:pt x="57407" y="3882"/>
                    </a:cubicBezTo>
                    <a:cubicBezTo>
                      <a:pt x="62068" y="2979"/>
                      <a:pt x="66808" y="2525"/>
                      <a:pt x="71549" y="2525"/>
                    </a:cubicBezTo>
                    <a:cubicBezTo>
                      <a:pt x="73410" y="2525"/>
                      <a:pt x="75271" y="2595"/>
                      <a:pt x="77127" y="2735"/>
                    </a:cubicBezTo>
                    <a:cubicBezTo>
                      <a:pt x="83715" y="3453"/>
                      <a:pt x="90219" y="4917"/>
                      <a:pt x="96378" y="7375"/>
                    </a:cubicBezTo>
                    <a:cubicBezTo>
                      <a:pt x="102510" y="9958"/>
                      <a:pt x="108268" y="13341"/>
                      <a:pt x="113502" y="17456"/>
                    </a:cubicBezTo>
                    <a:cubicBezTo>
                      <a:pt x="118626" y="21710"/>
                      <a:pt x="123183" y="26612"/>
                      <a:pt x="127063" y="32053"/>
                    </a:cubicBezTo>
                    <a:cubicBezTo>
                      <a:pt x="130792" y="37605"/>
                      <a:pt x="133761" y="43639"/>
                      <a:pt x="135860" y="50006"/>
                    </a:cubicBezTo>
                    <a:cubicBezTo>
                      <a:pt x="137849" y="56413"/>
                      <a:pt x="138871" y="63083"/>
                      <a:pt x="139147" y="69823"/>
                    </a:cubicBezTo>
                    <a:cubicBezTo>
                      <a:pt x="139105" y="63083"/>
                      <a:pt x="138373" y="56317"/>
                      <a:pt x="136509" y="49799"/>
                    </a:cubicBezTo>
                    <a:cubicBezTo>
                      <a:pt x="134548" y="43294"/>
                      <a:pt x="131717" y="37080"/>
                      <a:pt x="128085" y="31349"/>
                    </a:cubicBezTo>
                    <a:cubicBezTo>
                      <a:pt x="124301" y="25673"/>
                      <a:pt x="119772" y="20550"/>
                      <a:pt x="114607" y="16103"/>
                    </a:cubicBezTo>
                    <a:cubicBezTo>
                      <a:pt x="109304" y="11781"/>
                      <a:pt x="103435" y="8204"/>
                      <a:pt x="97179" y="5456"/>
                    </a:cubicBezTo>
                    <a:cubicBezTo>
                      <a:pt x="90854" y="2804"/>
                      <a:pt x="84170" y="1189"/>
                      <a:pt x="77362" y="332"/>
                    </a:cubicBezTo>
                    <a:cubicBezTo>
                      <a:pt x="74980" y="111"/>
                      <a:pt x="72591" y="0"/>
                      <a:pt x="70203" y="0"/>
                    </a:cubicBezTo>
                    <a:close/>
                  </a:path>
                </a:pathLst>
              </a:custGeom>
              <a:solidFill>
                <a:srgbClr val="FFFFFF">
                  <a:alpha val="56862"/>
                </a:srgbClr>
              </a:solidFill>
              <a:ln>
                <a:noFill/>
              </a:ln>
              <a:effectLst>
                <a:outerShdw blurRad="171450" dist="57150" dir="7320000" algn="bl" rotWithShape="0">
                  <a:srgbClr val="FFFFFF">
                    <a:alpha val="6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6" name="Google Shape;406;p4"/>
              <p:cNvGrpSpPr/>
              <p:nvPr/>
            </p:nvGrpSpPr>
            <p:grpSpPr>
              <a:xfrm>
                <a:off x="4992482" y="893774"/>
                <a:ext cx="807009" cy="715876"/>
                <a:chOff x="4821977" y="1814517"/>
                <a:chExt cx="757755" cy="672247"/>
              </a:xfrm>
            </p:grpSpPr>
            <p:sp>
              <p:nvSpPr>
                <p:cNvPr id="407" name="Google Shape;407;p4"/>
                <p:cNvSpPr/>
                <p:nvPr/>
              </p:nvSpPr>
              <p:spPr>
                <a:xfrm>
                  <a:off x="4821977" y="1814517"/>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DAE7EF">
                    <a:alpha val="345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4"/>
                <p:cNvSpPr/>
                <p:nvPr/>
              </p:nvSpPr>
              <p:spPr>
                <a:xfrm>
                  <a:off x="5106126" y="1876150"/>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409" name="Google Shape;409;p4"/>
            <p:cNvSpPr/>
            <p:nvPr/>
          </p:nvSpPr>
          <p:spPr>
            <a:xfrm>
              <a:off x="6892225" y="2878157"/>
              <a:ext cx="1110441" cy="1216719"/>
            </a:xfrm>
            <a:custGeom>
              <a:avLst/>
              <a:gdLst/>
              <a:ahLst/>
              <a:cxnLst/>
              <a:rect l="l" t="t" r="r" b="b"/>
              <a:pathLst>
                <a:path w="43930" h="48144" extrusionOk="0">
                  <a:moveTo>
                    <a:pt x="38491" y="1"/>
                  </a:moveTo>
                  <a:cubicBezTo>
                    <a:pt x="37934" y="1"/>
                    <a:pt x="33981" y="417"/>
                    <a:pt x="30575" y="11852"/>
                  </a:cubicBezTo>
                  <a:cubicBezTo>
                    <a:pt x="25687" y="28327"/>
                    <a:pt x="11103" y="45230"/>
                    <a:pt x="0" y="48144"/>
                  </a:cubicBezTo>
                  <a:cubicBezTo>
                    <a:pt x="0" y="48144"/>
                    <a:pt x="32550" y="45534"/>
                    <a:pt x="41416" y="10913"/>
                  </a:cubicBezTo>
                  <a:cubicBezTo>
                    <a:pt x="41416" y="10913"/>
                    <a:pt x="43929" y="653"/>
                    <a:pt x="38557" y="3"/>
                  </a:cubicBezTo>
                  <a:cubicBezTo>
                    <a:pt x="38557" y="3"/>
                    <a:pt x="38534" y="1"/>
                    <a:pt x="38491" y="1"/>
                  </a:cubicBezTo>
                  <a:close/>
                </a:path>
              </a:pathLst>
            </a:custGeom>
            <a:solidFill>
              <a:srgbClr val="DAE7EF">
                <a:alpha val="6901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0" name="Google Shape;410;p4"/>
          <p:cNvGrpSpPr/>
          <p:nvPr/>
        </p:nvGrpSpPr>
        <p:grpSpPr>
          <a:xfrm>
            <a:off x="6882004" y="4933950"/>
            <a:ext cx="4516162" cy="1288792"/>
            <a:chOff x="6010040" y="3500932"/>
            <a:chExt cx="2049000" cy="1034451"/>
          </a:xfrm>
        </p:grpSpPr>
        <p:sp>
          <p:nvSpPr>
            <p:cNvPr id="411" name="Google Shape;411;p4"/>
            <p:cNvSpPr/>
            <p:nvPr/>
          </p:nvSpPr>
          <p:spPr>
            <a:xfrm>
              <a:off x="6010040" y="3500932"/>
              <a:ext cx="2049000" cy="469200"/>
            </a:xfrm>
            <a:prstGeom prst="rect">
              <a:avLst/>
            </a:prstGeom>
            <a:solidFill>
              <a:schemeClr val="accent3">
                <a:lumMod val="60000"/>
                <a:lumOff val="40000"/>
              </a:schemeClr>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GB" sz="3600" b="1" i="0" u="none" strike="noStrike" cap="none" dirty="0">
                  <a:solidFill>
                    <a:srgbClr val="002060"/>
                  </a:solidFill>
                  <a:latin typeface="Calibri"/>
                  <a:ea typeface="Calibri"/>
                  <a:cs typeface="Calibri"/>
                  <a:sym typeface="Calibri"/>
                </a:rPr>
                <a:t>France métropolitaine</a:t>
              </a:r>
              <a:endParaRPr sz="2800" b="1" i="0" u="none" strike="noStrike" cap="none" dirty="0">
                <a:solidFill>
                  <a:srgbClr val="002060"/>
                </a:solidFill>
                <a:latin typeface="Calibri"/>
                <a:ea typeface="Calibri"/>
                <a:cs typeface="Calibri"/>
                <a:sym typeface="Calibri"/>
              </a:endParaRPr>
            </a:p>
          </p:txBody>
        </p:sp>
        <p:sp>
          <p:nvSpPr>
            <p:cNvPr id="412" name="Google Shape;412;p4"/>
            <p:cNvSpPr/>
            <p:nvPr/>
          </p:nvSpPr>
          <p:spPr>
            <a:xfrm>
              <a:off x="6299123" y="4066183"/>
              <a:ext cx="1470600" cy="469200"/>
            </a:xfrm>
            <a:prstGeom prst="rect">
              <a:avLst/>
            </a:prstGeom>
            <a:solidFill>
              <a:srgbClr val="DBEAEE"/>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GB" sz="2800" b="1" i="0" u="none" strike="noStrike" cap="none">
                  <a:solidFill>
                    <a:srgbClr val="000000"/>
                  </a:solidFill>
                  <a:latin typeface="Calibri"/>
                  <a:ea typeface="Calibri"/>
                  <a:cs typeface="Calibri"/>
                  <a:sym typeface="Calibri"/>
                </a:rPr>
                <a:t>Départements</a:t>
              </a:r>
              <a:endParaRPr sz="2800" b="1" i="0" u="none" strike="noStrike" cap="none">
                <a:solidFill>
                  <a:srgbClr val="000000"/>
                </a:solidFill>
                <a:latin typeface="Calibri"/>
                <a:ea typeface="Calibri"/>
                <a:cs typeface="Calibri"/>
                <a:sym typeface="Calibri"/>
              </a:endParaRPr>
            </a:p>
          </p:txBody>
        </p:sp>
      </p:grpSp>
      <p:pic>
        <p:nvPicPr>
          <p:cNvPr id="413" name="Google Shape;413;p4"/>
          <p:cNvPicPr preferRelativeResize="0"/>
          <p:nvPr/>
        </p:nvPicPr>
        <p:blipFill rotWithShape="1">
          <a:blip r:embed="rId6">
            <a:alphaModFix/>
          </a:blip>
          <a:srcRect/>
          <a:stretch/>
        </p:blipFill>
        <p:spPr>
          <a:xfrm>
            <a:off x="5844832" y="684758"/>
            <a:ext cx="6415244" cy="3951758"/>
          </a:xfrm>
          <a:prstGeom prst="rect">
            <a:avLst/>
          </a:prstGeom>
          <a:noFill/>
          <a:ln>
            <a:noFill/>
          </a:ln>
        </p:spPr>
      </p:pic>
      <p:pic>
        <p:nvPicPr>
          <p:cNvPr id="414" name="Google Shape;414;p4" descr="Crowd clipart demographics, Crowd demographics Transparent FREE for ..."/>
          <p:cNvPicPr preferRelativeResize="0"/>
          <p:nvPr/>
        </p:nvPicPr>
        <p:blipFill rotWithShape="1">
          <a:blip r:embed="rId7">
            <a:alphaModFix/>
          </a:blip>
          <a:srcRect/>
          <a:stretch/>
        </p:blipFill>
        <p:spPr>
          <a:xfrm>
            <a:off x="8088303" y="6416079"/>
            <a:ext cx="2792745" cy="2775069"/>
          </a:xfrm>
          <a:prstGeom prst="rect">
            <a:avLst/>
          </a:prstGeom>
          <a:noFill/>
          <a:ln>
            <a:noFill/>
          </a:ln>
        </p:spPr>
      </p:pic>
      <p:pic>
        <p:nvPicPr>
          <p:cNvPr id="415" name="Google Shape;415;p4" descr="Animation corona - YouTube"/>
          <p:cNvPicPr preferRelativeResize="0"/>
          <p:nvPr/>
        </p:nvPicPr>
        <p:blipFill rotWithShape="1">
          <a:blip r:embed="rId8">
            <a:alphaModFix/>
          </a:blip>
          <a:srcRect/>
          <a:stretch/>
        </p:blipFill>
        <p:spPr>
          <a:xfrm>
            <a:off x="13230059" y="6735434"/>
            <a:ext cx="4350555" cy="2447187"/>
          </a:xfrm>
          <a:prstGeom prst="rect">
            <a:avLst/>
          </a:prstGeom>
          <a:noFill/>
          <a:ln>
            <a:noFill/>
          </a:ln>
        </p:spPr>
      </p:pic>
      <p:sp>
        <p:nvSpPr>
          <p:cNvPr id="416" name="Google Shape;416;p4"/>
          <p:cNvSpPr txBox="1"/>
          <p:nvPr/>
        </p:nvSpPr>
        <p:spPr>
          <a:xfrm>
            <a:off x="1581150" y="9126741"/>
            <a:ext cx="44196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2400" b="1" i="0" u="none" strike="noStrike" cap="none">
                <a:solidFill>
                  <a:srgbClr val="46ADB9"/>
                </a:solidFill>
                <a:latin typeface="Calibri"/>
                <a:ea typeface="Calibri"/>
                <a:cs typeface="Calibri"/>
                <a:sym typeface="Calibri"/>
              </a:rPr>
              <a:t>Campagnes de vaccination</a:t>
            </a:r>
            <a:endParaRPr sz="2400" b="1" i="0" u="none" strike="noStrike" cap="none">
              <a:solidFill>
                <a:srgbClr val="46ADB9"/>
              </a:solidFill>
              <a:latin typeface="Calibri"/>
              <a:ea typeface="Calibri"/>
              <a:cs typeface="Calibri"/>
              <a:sym typeface="Calibri"/>
            </a:endParaRPr>
          </a:p>
        </p:txBody>
      </p:sp>
      <p:sp>
        <p:nvSpPr>
          <p:cNvPr id="417" name="Google Shape;417;p4"/>
          <p:cNvSpPr txBox="1"/>
          <p:nvPr/>
        </p:nvSpPr>
        <p:spPr>
          <a:xfrm>
            <a:off x="7579675" y="9184430"/>
            <a:ext cx="44196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2400" b="1">
                <a:solidFill>
                  <a:srgbClr val="46ADB9"/>
                </a:solidFill>
                <a:latin typeface="Calibri"/>
                <a:ea typeface="Calibri"/>
                <a:cs typeface="Calibri"/>
                <a:sym typeface="Calibri"/>
              </a:rPr>
              <a:t>Caractéristiques</a:t>
            </a:r>
            <a:r>
              <a:rPr lang="en-GB" sz="2400" b="1" i="0" u="none" strike="noStrike" cap="none">
                <a:solidFill>
                  <a:srgbClr val="46ADB9"/>
                </a:solidFill>
                <a:latin typeface="Calibri"/>
                <a:ea typeface="Calibri"/>
                <a:cs typeface="Calibri"/>
                <a:sym typeface="Calibri"/>
              </a:rPr>
              <a:t> de la population</a:t>
            </a:r>
            <a:endParaRPr sz="2400" b="1" i="0" u="none" strike="noStrike" cap="none">
              <a:solidFill>
                <a:srgbClr val="46ADB9"/>
              </a:solidFill>
              <a:latin typeface="Calibri"/>
              <a:ea typeface="Calibri"/>
              <a:cs typeface="Calibri"/>
              <a:sym typeface="Calibri"/>
            </a:endParaRPr>
          </a:p>
        </p:txBody>
      </p:sp>
      <p:sp>
        <p:nvSpPr>
          <p:cNvPr id="418" name="Google Shape;418;p4"/>
          <p:cNvSpPr txBox="1"/>
          <p:nvPr/>
        </p:nvSpPr>
        <p:spPr>
          <a:xfrm>
            <a:off x="12886678" y="9126741"/>
            <a:ext cx="44196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2400" b="1" i="0" u="none" strike="noStrike" cap="none">
                <a:solidFill>
                  <a:srgbClr val="46ADB9"/>
                </a:solidFill>
                <a:latin typeface="Calibri"/>
                <a:ea typeface="Calibri"/>
                <a:cs typeface="Calibri"/>
                <a:sym typeface="Calibri"/>
              </a:rPr>
              <a:t>Restrictions sanitaires</a:t>
            </a:r>
            <a:endParaRPr sz="2400" b="1" i="0" u="none" strike="noStrike" cap="none">
              <a:solidFill>
                <a:srgbClr val="46ADB9"/>
              </a:solidFill>
              <a:latin typeface="Calibri"/>
              <a:ea typeface="Calibri"/>
              <a:cs typeface="Calibri"/>
              <a:sym typeface="Calibri"/>
            </a:endParaRPr>
          </a:p>
        </p:txBody>
      </p:sp>
      <p:pic>
        <p:nvPicPr>
          <p:cNvPr id="419" name="Google Shape;419;p4"/>
          <p:cNvPicPr preferRelativeResize="0"/>
          <p:nvPr/>
        </p:nvPicPr>
        <p:blipFill rotWithShape="1">
          <a:blip r:embed="rId9">
            <a:alphaModFix/>
          </a:blip>
          <a:srcRect/>
          <a:stretch/>
        </p:blipFill>
        <p:spPr>
          <a:xfrm>
            <a:off x="2093436" y="1979931"/>
            <a:ext cx="1225191" cy="1225191"/>
          </a:xfrm>
          <a:prstGeom prst="rect">
            <a:avLst/>
          </a:prstGeom>
          <a:noFill/>
          <a:ln>
            <a:noFill/>
          </a:ln>
        </p:spPr>
      </p:pic>
      <p:pic>
        <p:nvPicPr>
          <p:cNvPr id="420" name="Google Shape;420;p4"/>
          <p:cNvPicPr preferRelativeResize="0"/>
          <p:nvPr/>
        </p:nvPicPr>
        <p:blipFill rotWithShape="1">
          <a:blip r:embed="rId9">
            <a:alphaModFix/>
          </a:blip>
          <a:srcRect/>
          <a:stretch/>
        </p:blipFill>
        <p:spPr>
          <a:xfrm>
            <a:off x="2147338" y="4534074"/>
            <a:ext cx="1225191" cy="122519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 grpId="0" animBg="1"/>
      <p:bldP spid="401" grpId="0" animBg="1"/>
      <p:bldP spid="402" grpId="0" animBg="1"/>
      <p:bldP spid="416" grpId="0"/>
      <p:bldP spid="417" grpId="0"/>
      <p:bldP spid="4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5"/>
          <p:cNvSpPr txBox="1"/>
          <p:nvPr/>
        </p:nvSpPr>
        <p:spPr>
          <a:xfrm>
            <a:off x="158712" y="-26368"/>
            <a:ext cx="16474946" cy="999889"/>
          </a:xfrm>
          <a:prstGeom prst="rect">
            <a:avLst/>
          </a:prstGeom>
          <a:noFill/>
          <a:ln>
            <a:noFill/>
          </a:ln>
          <a:effectLst>
            <a:glow rad="228600">
              <a:schemeClr val="accent3">
                <a:satMod val="175000"/>
                <a:alpha val="40000"/>
              </a:schemeClr>
            </a:glow>
          </a:effectLst>
        </p:spPr>
        <p:txBody>
          <a:bodyPr spcFirstLastPara="1" wrap="square" lIns="0" tIns="0" rIns="0" bIns="0" anchor="t" anchorCtr="0">
            <a:spAutoFit/>
          </a:bodyPr>
          <a:lstStyle/>
          <a:p>
            <a:pPr marL="0" marR="0" lvl="0" indent="0" algn="l" rtl="0">
              <a:lnSpc>
                <a:spcPct val="181604"/>
              </a:lnSpc>
              <a:spcBef>
                <a:spcPts val="0"/>
              </a:spcBef>
              <a:spcAft>
                <a:spcPts val="0"/>
              </a:spcAft>
              <a:buNone/>
            </a:pPr>
            <a:r>
              <a:rPr lang="en-GB" sz="4800" b="1" i="0" u="none" strike="noStrike" cap="none">
                <a:solidFill>
                  <a:srgbClr val="2A4B56"/>
                </a:solidFill>
                <a:latin typeface="Fira Sans"/>
                <a:ea typeface="Fira Sans"/>
                <a:cs typeface="Fira Sans"/>
                <a:sym typeface="Fira Sans"/>
              </a:rPr>
              <a:t>Données</a:t>
            </a:r>
            <a:endParaRPr sz="4800" b="1" i="0" u="none" strike="noStrike" cap="none">
              <a:solidFill>
                <a:srgbClr val="2A4B56"/>
              </a:solidFill>
              <a:latin typeface="Fira Sans"/>
              <a:ea typeface="Fira Sans"/>
              <a:cs typeface="Fira Sans"/>
              <a:sym typeface="Fira Sans"/>
            </a:endParaRPr>
          </a:p>
        </p:txBody>
      </p:sp>
      <p:pic>
        <p:nvPicPr>
          <p:cNvPr id="427" name="Google Shape;427;p5"/>
          <p:cNvPicPr preferRelativeResize="0"/>
          <p:nvPr/>
        </p:nvPicPr>
        <p:blipFill rotWithShape="1">
          <a:blip r:embed="rId3">
            <a:alphaModFix/>
          </a:blip>
          <a:srcRect/>
          <a:stretch/>
        </p:blipFill>
        <p:spPr>
          <a:xfrm rot="5400000">
            <a:off x="9009652" y="1307619"/>
            <a:ext cx="260866" cy="17571928"/>
          </a:xfrm>
          <a:prstGeom prst="rect">
            <a:avLst/>
          </a:prstGeom>
          <a:noFill/>
          <a:ln>
            <a:noFill/>
          </a:ln>
        </p:spPr>
      </p:pic>
      <p:sp>
        <p:nvSpPr>
          <p:cNvPr id="428" name="Google Shape;428;p5"/>
          <p:cNvSpPr/>
          <p:nvPr/>
        </p:nvSpPr>
        <p:spPr>
          <a:xfrm>
            <a:off x="16519649" y="79025"/>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29" name="Google Shape;429;p5"/>
          <p:cNvSpPr/>
          <p:nvPr/>
        </p:nvSpPr>
        <p:spPr>
          <a:xfrm flipH="1">
            <a:off x="16706104" y="188631"/>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5"/>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30" name="Google Shape;430;p5"/>
          <p:cNvSpPr txBox="1"/>
          <p:nvPr/>
        </p:nvSpPr>
        <p:spPr>
          <a:xfrm>
            <a:off x="16842580" y="341031"/>
            <a:ext cx="1091299"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02</a:t>
            </a:r>
            <a:endParaRPr sz="3600" b="1" i="0" u="none" strike="noStrike" cap="none">
              <a:solidFill>
                <a:srgbClr val="D98A23"/>
              </a:solidFill>
              <a:latin typeface="Alegreya Sans SC"/>
              <a:ea typeface="Alegreya Sans SC"/>
              <a:cs typeface="Alegreya Sans SC"/>
              <a:sym typeface="Alegreya Sans SC"/>
            </a:endParaRPr>
          </a:p>
        </p:txBody>
      </p:sp>
      <p:graphicFrame>
        <p:nvGraphicFramePr>
          <p:cNvPr id="431" name="Google Shape;431;p5"/>
          <p:cNvGraphicFramePr/>
          <p:nvPr>
            <p:extLst>
              <p:ext uri="{D42A27DB-BD31-4B8C-83A1-F6EECF244321}">
                <p14:modId xmlns:p14="http://schemas.microsoft.com/office/powerpoint/2010/main" val="2687080589"/>
              </p:ext>
            </p:extLst>
          </p:nvPr>
        </p:nvGraphicFramePr>
        <p:xfrm>
          <a:off x="983676" y="1453242"/>
          <a:ext cx="15858900" cy="7657875"/>
        </p:xfrm>
        <a:graphic>
          <a:graphicData uri="http://schemas.openxmlformats.org/drawingml/2006/table">
            <a:tbl>
              <a:tblPr>
                <a:noFill/>
                <a:tableStyleId>{E851A211-DDB2-453C-9CE5-04AE230B755A}</a:tableStyleId>
              </a:tblPr>
              <a:tblGrid>
                <a:gridCol w="3964725">
                  <a:extLst>
                    <a:ext uri="{9D8B030D-6E8A-4147-A177-3AD203B41FA5}">
                      <a16:colId xmlns:a16="http://schemas.microsoft.com/office/drawing/2014/main" val="20000"/>
                    </a:ext>
                  </a:extLst>
                </a:gridCol>
                <a:gridCol w="3964725">
                  <a:extLst>
                    <a:ext uri="{9D8B030D-6E8A-4147-A177-3AD203B41FA5}">
                      <a16:colId xmlns:a16="http://schemas.microsoft.com/office/drawing/2014/main" val="20001"/>
                    </a:ext>
                  </a:extLst>
                </a:gridCol>
                <a:gridCol w="3964725">
                  <a:extLst>
                    <a:ext uri="{9D8B030D-6E8A-4147-A177-3AD203B41FA5}">
                      <a16:colId xmlns:a16="http://schemas.microsoft.com/office/drawing/2014/main" val="20002"/>
                    </a:ext>
                  </a:extLst>
                </a:gridCol>
                <a:gridCol w="3964725">
                  <a:extLst>
                    <a:ext uri="{9D8B030D-6E8A-4147-A177-3AD203B41FA5}">
                      <a16:colId xmlns:a16="http://schemas.microsoft.com/office/drawing/2014/main" val="20003"/>
                    </a:ext>
                  </a:extLst>
                </a:gridCol>
              </a:tblGrid>
              <a:tr h="1555800">
                <a:tc>
                  <a:txBody>
                    <a:bodyPr/>
                    <a:lstStyle/>
                    <a:p>
                      <a:pPr marL="0" marR="0" lvl="0" indent="0" algn="ctr" rtl="0">
                        <a:lnSpc>
                          <a:spcPct val="100000"/>
                        </a:lnSpc>
                        <a:spcBef>
                          <a:spcPts val="0"/>
                        </a:spcBef>
                        <a:spcAft>
                          <a:spcPts val="0"/>
                        </a:spcAft>
                        <a:buClr>
                          <a:srgbClr val="000000"/>
                        </a:buClr>
                        <a:buSzPts val="3200"/>
                        <a:buFont typeface="Arial"/>
                        <a:buNone/>
                      </a:pPr>
                      <a:r>
                        <a:rPr lang="en-GB" sz="2800" b="1" i="0" u="none" strike="noStrike" cap="none">
                          <a:solidFill>
                            <a:srgbClr val="2A4B56"/>
                          </a:solidFill>
                          <a:latin typeface="Calibri"/>
                          <a:ea typeface="Calibri"/>
                          <a:cs typeface="Calibri"/>
                          <a:sym typeface="Calibri"/>
                        </a:rPr>
                        <a:t>Fichier CSV de données </a:t>
                      </a:r>
                      <a:endParaRPr sz="2800" u="none" strike="noStrike" cap="none">
                        <a:solidFill>
                          <a:srgbClr val="5E76AA"/>
                        </a:solidFill>
                        <a:latin typeface="Calibri"/>
                        <a:ea typeface="Calibri"/>
                        <a:cs typeface="Calibri"/>
                        <a:sym typeface="Calibri"/>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3200"/>
                        <a:buFont typeface="Arial"/>
                        <a:buNone/>
                      </a:pPr>
                      <a:r>
                        <a:rPr lang="en-GB" sz="2800" b="1" i="0" u="none" strike="noStrike" cap="none">
                          <a:solidFill>
                            <a:srgbClr val="2A4B56"/>
                          </a:solidFill>
                          <a:latin typeface="Calibri"/>
                          <a:ea typeface="Calibri"/>
                          <a:cs typeface="Calibri"/>
                          <a:sym typeface="Calibri"/>
                        </a:rPr>
                        <a:t>Producteur</a:t>
                      </a:r>
                      <a:endParaRPr sz="2800" b="1" i="0" u="none" strike="noStrike" cap="none">
                        <a:solidFill>
                          <a:srgbClr val="2A4B56"/>
                        </a:solidFill>
                        <a:latin typeface="Calibri"/>
                        <a:ea typeface="Calibri"/>
                        <a:cs typeface="Calibri"/>
                        <a:sym typeface="Calibri"/>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3200"/>
                        <a:buFont typeface="Arial"/>
                        <a:buNone/>
                      </a:pPr>
                      <a:r>
                        <a:rPr lang="en-GB" sz="2800" b="1" i="0" u="none" strike="noStrike" cap="none">
                          <a:solidFill>
                            <a:srgbClr val="2A4B56"/>
                          </a:solidFill>
                          <a:latin typeface="Calibri"/>
                          <a:ea typeface="Calibri"/>
                          <a:cs typeface="Calibri"/>
                          <a:sym typeface="Calibri"/>
                        </a:rPr>
                        <a:t>Disponible sur</a:t>
                      </a:r>
                      <a:endParaRPr sz="280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
                        <a:buFont typeface="Arial"/>
                        <a:buNone/>
                      </a:pPr>
                      <a:endParaRPr sz="200" u="none" strike="noStrike" cap="none">
                        <a:solidFill>
                          <a:srgbClr val="111722"/>
                        </a:solidFill>
                        <a:latin typeface="Calibri"/>
                        <a:ea typeface="Calibri"/>
                        <a:cs typeface="Calibri"/>
                        <a:sym typeface="Calibri"/>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3200"/>
                        <a:buFont typeface="Arial"/>
                        <a:buNone/>
                      </a:pPr>
                      <a:r>
                        <a:rPr lang="en-GB" sz="2800" b="1" i="0" u="none" strike="noStrike" cap="none" dirty="0">
                          <a:solidFill>
                            <a:srgbClr val="2A4B56"/>
                          </a:solidFill>
                          <a:latin typeface="Calibri"/>
                          <a:ea typeface="Calibri"/>
                          <a:cs typeface="Calibri"/>
                          <a:sym typeface="Calibri"/>
                        </a:rPr>
                        <a:t>Mode de </a:t>
                      </a:r>
                      <a:r>
                        <a:rPr lang="en-GB" sz="2800" b="1" i="0" u="none" strike="noStrike" cap="none" dirty="0" err="1">
                          <a:solidFill>
                            <a:srgbClr val="2A4B56"/>
                          </a:solidFill>
                          <a:latin typeface="Calibri"/>
                          <a:ea typeface="Calibri"/>
                          <a:cs typeface="Calibri"/>
                          <a:sym typeface="Calibri"/>
                        </a:rPr>
                        <a:t>recueil</a:t>
                      </a:r>
                      <a:endParaRPr sz="2800" b="1" i="0" u="none" strike="noStrike" cap="none" dirty="0">
                        <a:solidFill>
                          <a:srgbClr val="2A4B5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
                        <a:buFont typeface="Arial"/>
                        <a:buNone/>
                      </a:pPr>
                      <a:endParaRPr sz="200" u="none" strike="noStrike" cap="none" dirty="0">
                        <a:solidFill>
                          <a:srgbClr val="111722"/>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0"/>
                  </a:ext>
                </a:extLst>
              </a:tr>
              <a:tr h="1555800">
                <a:tc>
                  <a:txBody>
                    <a:bodyPr/>
                    <a:lstStyle/>
                    <a:p>
                      <a:pPr marL="0" marR="0" lvl="0" indent="0" algn="l" rtl="0">
                        <a:lnSpc>
                          <a:spcPct val="100000"/>
                        </a:lnSpc>
                        <a:spcBef>
                          <a:spcPts val="0"/>
                        </a:spcBef>
                        <a:spcAft>
                          <a:spcPts val="0"/>
                        </a:spcAft>
                        <a:buClr>
                          <a:srgbClr val="000000"/>
                        </a:buClr>
                        <a:buSzPts val="2400"/>
                        <a:buFont typeface="Arial"/>
                        <a:buNone/>
                      </a:pPr>
                      <a:r>
                        <a:rPr lang="en-GB" sz="2400" u="none" strike="noStrike" cap="none">
                          <a:solidFill>
                            <a:srgbClr val="5E76AA"/>
                          </a:solidFill>
                          <a:latin typeface="Calibri"/>
                          <a:ea typeface="Calibri"/>
                          <a:cs typeface="Calibri"/>
                          <a:sym typeface="Calibri"/>
                        </a:rPr>
                        <a:t>Données sur la propagation du covid-19</a:t>
                      </a:r>
                      <a:endParaRPr>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u="none" strike="noStrike" cap="none">
                        <a:solidFill>
                          <a:srgbClr val="5E76AA"/>
                        </a:solidFill>
                        <a:latin typeface="Calibri"/>
                        <a:ea typeface="Calibri"/>
                        <a:cs typeface="Calibri"/>
                        <a:sym typeface="Calibri"/>
                      </a:endParaRPr>
                    </a:p>
                  </a:txBody>
                  <a:tcPr marL="91425" marR="91425" marT="91425" marB="91425" anchor="ct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solidFill>
                          <a:srgbClr val="111722"/>
                        </a:solidFill>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2400"/>
                        <a:buFont typeface="Arial"/>
                        <a:buNone/>
                      </a:pPr>
                      <a:r>
                        <a:rPr lang="en-GB" sz="2400" i="0" u="none" strike="noStrike" cap="none">
                          <a:solidFill>
                            <a:srgbClr val="111722"/>
                          </a:solidFill>
                          <a:latin typeface="Calibri"/>
                          <a:ea typeface="Calibri"/>
                          <a:cs typeface="Calibri"/>
                          <a:sym typeface="Calibri"/>
                        </a:rPr>
                        <a:t>Data.gouv.fr</a:t>
                      </a:r>
                      <a:endParaRPr sz="2400" i="0" u="none" strike="noStrike" cap="none">
                        <a:solidFill>
                          <a:srgbClr val="11172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i="0" u="none" strike="noStrike" cap="none">
                        <a:solidFill>
                          <a:srgbClr val="111722"/>
                        </a:solidFill>
                        <a:latin typeface="Calibri"/>
                        <a:ea typeface="Calibri"/>
                        <a:cs typeface="Calibri"/>
                        <a:sym typeface="Calibri"/>
                      </a:endParaRPr>
                    </a:p>
                  </a:txBody>
                  <a:tcPr marL="91425" marR="91425" marT="91425" marB="91425" anchor="ctr"/>
                </a:tc>
                <a:tc rowSpan="2">
                  <a:txBody>
                    <a:bodyPr/>
                    <a:lstStyle/>
                    <a:p>
                      <a:pPr marL="0" marR="0" lvl="0" indent="0" algn="l" rtl="0">
                        <a:lnSpc>
                          <a:spcPct val="100000"/>
                        </a:lnSpc>
                        <a:spcBef>
                          <a:spcPts val="0"/>
                        </a:spcBef>
                        <a:spcAft>
                          <a:spcPts val="0"/>
                        </a:spcAft>
                        <a:buClr>
                          <a:srgbClr val="000000"/>
                        </a:buClr>
                        <a:buSzPts val="2400"/>
                        <a:buFont typeface="Arial"/>
                        <a:buNone/>
                      </a:pPr>
                      <a:r>
                        <a:rPr lang="en-GB" sz="2400" i="0" u="none" strike="noStrike" cap="none" dirty="0" err="1">
                          <a:solidFill>
                            <a:srgbClr val="46ADB9"/>
                          </a:solidFill>
                          <a:latin typeface="Calibri"/>
                          <a:ea typeface="Calibri"/>
                          <a:cs typeface="Calibri"/>
                          <a:sym typeface="Calibri"/>
                        </a:rPr>
                        <a:t>Suivi</a:t>
                      </a:r>
                      <a:r>
                        <a:rPr lang="en-GB" sz="2400" i="0" u="none" strike="noStrike" cap="none" dirty="0">
                          <a:solidFill>
                            <a:srgbClr val="46ADB9"/>
                          </a:solidFill>
                          <a:latin typeface="Calibri"/>
                          <a:ea typeface="Calibri"/>
                          <a:cs typeface="Calibri"/>
                          <a:sym typeface="Calibri"/>
                        </a:rPr>
                        <a:t> </a:t>
                      </a:r>
                      <a:r>
                        <a:rPr lang="en-GB" sz="2400" i="0" u="none" strike="noStrike" cap="none" dirty="0" err="1">
                          <a:solidFill>
                            <a:srgbClr val="46ADB9"/>
                          </a:solidFill>
                          <a:latin typeface="Calibri"/>
                          <a:ea typeface="Calibri"/>
                          <a:cs typeface="Calibri"/>
                          <a:sym typeface="Calibri"/>
                        </a:rPr>
                        <a:t>quotidien</a:t>
                      </a:r>
                      <a:r>
                        <a:rPr lang="en-GB" sz="2400" i="0" u="none" strike="noStrike" cap="none" dirty="0">
                          <a:solidFill>
                            <a:srgbClr val="46ADB9"/>
                          </a:solidFill>
                          <a:latin typeface="Calibri"/>
                          <a:ea typeface="Calibri"/>
                          <a:cs typeface="Calibri"/>
                          <a:sym typeface="Calibri"/>
                        </a:rPr>
                        <a:t> </a:t>
                      </a:r>
                      <a:endParaRPr dirty="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GB" sz="2400" i="0" u="none" strike="noStrike" cap="none" dirty="0">
                          <a:solidFill>
                            <a:srgbClr val="46ADB9"/>
                          </a:solidFill>
                          <a:latin typeface="Calibri"/>
                          <a:ea typeface="Calibri"/>
                          <a:cs typeface="Calibri"/>
                          <a:sym typeface="Calibri"/>
                        </a:rPr>
                        <a:t>par </a:t>
                      </a:r>
                      <a:r>
                        <a:rPr lang="en-GB" sz="2400" i="0" u="none" strike="noStrike" cap="none" dirty="0" err="1">
                          <a:solidFill>
                            <a:srgbClr val="46ADB9"/>
                          </a:solidFill>
                          <a:latin typeface="Calibri"/>
                          <a:ea typeface="Calibri"/>
                          <a:cs typeface="Calibri"/>
                          <a:sym typeface="Calibri"/>
                        </a:rPr>
                        <a:t>département</a:t>
                      </a:r>
                      <a:r>
                        <a:rPr lang="en-GB" sz="2400" i="0" u="none" strike="noStrike" cap="none" dirty="0">
                          <a:solidFill>
                            <a:srgbClr val="46ADB9"/>
                          </a:solidFill>
                          <a:latin typeface="Calibri"/>
                          <a:ea typeface="Calibri"/>
                          <a:cs typeface="Calibri"/>
                          <a:sym typeface="Calibri"/>
                        </a:rPr>
                        <a:t> (</a:t>
                      </a:r>
                      <a:r>
                        <a:rPr lang="en-GB" sz="2400" i="0" u="none" strike="noStrike" cap="none" dirty="0" err="1">
                          <a:solidFill>
                            <a:srgbClr val="46ADB9"/>
                          </a:solidFill>
                          <a:latin typeface="Calibri"/>
                          <a:ea typeface="Calibri"/>
                          <a:cs typeface="Calibri"/>
                          <a:sym typeface="Calibri"/>
                        </a:rPr>
                        <a:t>dépistage</a:t>
                      </a:r>
                      <a:r>
                        <a:rPr lang="en-GB" sz="2400" i="0" u="none" strike="noStrike" cap="none" dirty="0">
                          <a:solidFill>
                            <a:srgbClr val="46ADB9"/>
                          </a:solidFill>
                          <a:latin typeface="Calibri"/>
                          <a:ea typeface="Calibri"/>
                          <a:cs typeface="Calibri"/>
                          <a:sym typeface="Calibri"/>
                        </a:rPr>
                        <a:t>, </a:t>
                      </a:r>
                      <a:r>
                        <a:rPr lang="en-GB" sz="2400" i="0" u="none" strike="noStrike" cap="none" dirty="0" err="1">
                          <a:solidFill>
                            <a:srgbClr val="46ADB9"/>
                          </a:solidFill>
                          <a:latin typeface="Calibri"/>
                          <a:ea typeface="Calibri"/>
                          <a:cs typeface="Calibri"/>
                          <a:sym typeface="Calibri"/>
                        </a:rPr>
                        <a:t>visites</a:t>
                      </a:r>
                      <a:r>
                        <a:rPr lang="en-GB" sz="2400" i="0" u="none" strike="noStrike" cap="none" dirty="0">
                          <a:solidFill>
                            <a:srgbClr val="46ADB9"/>
                          </a:solidFill>
                          <a:latin typeface="Calibri"/>
                          <a:ea typeface="Calibri"/>
                          <a:cs typeface="Calibri"/>
                          <a:sym typeface="Calibri"/>
                        </a:rPr>
                        <a:t>, hospitalisation)</a:t>
                      </a:r>
                      <a:endParaRPr dirty="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i="0" u="none" strike="noStrike" cap="none" dirty="0">
                        <a:solidFill>
                          <a:srgbClr val="46ADB9"/>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1"/>
                  </a:ext>
                </a:extLst>
              </a:tr>
              <a:tr h="1555800">
                <a:tc>
                  <a:txBody>
                    <a:bodyPr/>
                    <a:lstStyle/>
                    <a:p>
                      <a:pPr marL="0" marR="0" lvl="0" indent="0" algn="l" rtl="0">
                        <a:lnSpc>
                          <a:spcPct val="100000"/>
                        </a:lnSpc>
                        <a:spcBef>
                          <a:spcPts val="0"/>
                        </a:spcBef>
                        <a:spcAft>
                          <a:spcPts val="0"/>
                        </a:spcAft>
                        <a:buClr>
                          <a:srgbClr val="000000"/>
                        </a:buClr>
                        <a:buSzPts val="2400"/>
                        <a:buFont typeface="Arial"/>
                        <a:buNone/>
                      </a:pPr>
                      <a:r>
                        <a:rPr lang="en-GB" sz="2400" i="0" u="none" strike="noStrike" cap="none">
                          <a:solidFill>
                            <a:srgbClr val="5E76AA"/>
                          </a:solidFill>
                          <a:latin typeface="Calibri"/>
                          <a:ea typeface="Calibri"/>
                          <a:cs typeface="Calibri"/>
                          <a:sym typeface="Calibri"/>
                        </a:rPr>
                        <a:t>Données sur la couverture vaccinale</a:t>
                      </a:r>
                      <a:endParaRPr>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i="0" u="none" strike="noStrike" cap="none">
                        <a:solidFill>
                          <a:srgbClr val="5E76AA"/>
                        </a:solidFill>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rgbClr val="111722"/>
                        </a:solidFill>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2400"/>
                        <a:buFont typeface="Arial"/>
                        <a:buNone/>
                      </a:pPr>
                      <a:r>
                        <a:rPr lang="en-GB" sz="2400" i="0" u="none" strike="noStrike" cap="none">
                          <a:solidFill>
                            <a:srgbClr val="111722"/>
                          </a:solidFill>
                          <a:latin typeface="Calibri"/>
                          <a:ea typeface="Calibri"/>
                          <a:cs typeface="Calibri"/>
                          <a:sym typeface="Calibri"/>
                        </a:rPr>
                        <a:t>Data.gouv.fr</a:t>
                      </a:r>
                      <a:endParaRPr sz="2400" i="0" u="none" strike="noStrike" cap="none">
                        <a:solidFill>
                          <a:srgbClr val="11172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i="0" u="none" strike="noStrike" cap="none">
                        <a:solidFill>
                          <a:srgbClr val="111722"/>
                        </a:solidFill>
                        <a:latin typeface="Calibri"/>
                        <a:ea typeface="Calibri"/>
                        <a:cs typeface="Calibri"/>
                        <a:sym typeface="Calibri"/>
                      </a:endParaRPr>
                    </a:p>
                  </a:txBody>
                  <a:tcPr marL="91425" marR="91425" marT="91425" marB="91425" anchor="ctr"/>
                </a:tc>
                <a:tc vMerge="1">
                  <a:txBody>
                    <a:bodyPr/>
                    <a:lstStyle/>
                    <a:p>
                      <a:endParaRPr lang="fr-FR"/>
                    </a:p>
                  </a:txBody>
                  <a:tcPr/>
                </a:tc>
                <a:extLst>
                  <a:ext uri="{0D108BD9-81ED-4DB2-BD59-A6C34878D82A}">
                    <a16:rowId xmlns:a16="http://schemas.microsoft.com/office/drawing/2014/main" val="10002"/>
                  </a:ext>
                </a:extLst>
              </a:tr>
              <a:tr h="1434675">
                <a:tc>
                  <a:txBody>
                    <a:bodyPr/>
                    <a:lstStyle/>
                    <a:p>
                      <a:pPr marL="0" marR="0" lvl="0" indent="0" algn="l" rtl="0">
                        <a:lnSpc>
                          <a:spcPct val="100000"/>
                        </a:lnSpc>
                        <a:spcBef>
                          <a:spcPts val="0"/>
                        </a:spcBef>
                        <a:spcAft>
                          <a:spcPts val="0"/>
                        </a:spcAft>
                        <a:buClr>
                          <a:srgbClr val="000000"/>
                        </a:buClr>
                        <a:buSzPts val="2400"/>
                        <a:buFont typeface="Arial"/>
                        <a:buNone/>
                      </a:pPr>
                      <a:r>
                        <a:rPr lang="en-GB" sz="2400" i="0" u="none" strike="noStrike" cap="none" dirty="0" err="1">
                          <a:solidFill>
                            <a:srgbClr val="5E76AA"/>
                          </a:solidFill>
                          <a:latin typeface="Calibri"/>
                          <a:ea typeface="Calibri"/>
                          <a:cs typeface="Calibri"/>
                          <a:sym typeface="Calibri"/>
                        </a:rPr>
                        <a:t>Caractéristiques</a:t>
                      </a:r>
                      <a:r>
                        <a:rPr lang="en-GB" sz="2400" i="0" u="none" strike="noStrike" cap="none" dirty="0">
                          <a:solidFill>
                            <a:srgbClr val="5E76AA"/>
                          </a:solidFill>
                          <a:latin typeface="Calibri"/>
                          <a:ea typeface="Calibri"/>
                          <a:cs typeface="Calibri"/>
                          <a:sym typeface="Calibri"/>
                        </a:rPr>
                        <a:t> </a:t>
                      </a:r>
                      <a:r>
                        <a:rPr lang="en-GB" sz="2400" i="0" u="none" strike="noStrike" cap="none" dirty="0" err="1">
                          <a:solidFill>
                            <a:srgbClr val="5E76AA"/>
                          </a:solidFill>
                          <a:latin typeface="Calibri"/>
                          <a:ea typeface="Calibri"/>
                          <a:cs typeface="Calibri"/>
                          <a:sym typeface="Calibri"/>
                        </a:rPr>
                        <a:t>démographiques</a:t>
                      </a:r>
                      <a:r>
                        <a:rPr lang="en-GB" sz="2400" i="0" u="none" strike="noStrike" cap="none" dirty="0">
                          <a:solidFill>
                            <a:srgbClr val="5E76AA"/>
                          </a:solidFill>
                          <a:latin typeface="Calibri"/>
                          <a:ea typeface="Calibri"/>
                          <a:cs typeface="Calibri"/>
                          <a:sym typeface="Calibri"/>
                        </a:rPr>
                        <a:t> et </a:t>
                      </a:r>
                      <a:r>
                        <a:rPr lang="en-GB" sz="2400" i="0" u="none" strike="noStrike" cap="none" dirty="0" err="1">
                          <a:solidFill>
                            <a:srgbClr val="5E76AA"/>
                          </a:solidFill>
                          <a:latin typeface="Calibri"/>
                          <a:ea typeface="Calibri"/>
                          <a:cs typeface="Calibri"/>
                          <a:sym typeface="Calibri"/>
                        </a:rPr>
                        <a:t>géographiques</a:t>
                      </a:r>
                      <a:r>
                        <a:rPr lang="en-GB" sz="2400" i="0" u="none" strike="noStrike" cap="none" dirty="0">
                          <a:solidFill>
                            <a:srgbClr val="5E76AA"/>
                          </a:solidFill>
                          <a:latin typeface="Calibri"/>
                          <a:ea typeface="Calibri"/>
                          <a:cs typeface="Calibri"/>
                          <a:sym typeface="Calibri"/>
                        </a:rPr>
                        <a:t> </a:t>
                      </a:r>
                      <a:r>
                        <a:rPr lang="en-GB" sz="2400" i="0" u="none" strike="noStrike" cap="none" dirty="0" err="1">
                          <a:solidFill>
                            <a:srgbClr val="5E76AA"/>
                          </a:solidFill>
                          <a:latin typeface="Calibri"/>
                          <a:ea typeface="Calibri"/>
                          <a:cs typeface="Calibri"/>
                          <a:sym typeface="Calibri"/>
                        </a:rPr>
                        <a:t>en</a:t>
                      </a:r>
                      <a:r>
                        <a:rPr lang="en-GB" sz="2400" i="0" u="none" strike="noStrike" cap="none" dirty="0">
                          <a:solidFill>
                            <a:srgbClr val="5E76AA"/>
                          </a:solidFill>
                          <a:latin typeface="Calibri"/>
                          <a:ea typeface="Calibri"/>
                          <a:cs typeface="Calibri"/>
                          <a:sym typeface="Calibri"/>
                        </a:rPr>
                        <a:t> 2021</a:t>
                      </a:r>
                      <a:endParaRPr dirty="0">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2400"/>
                        <a:buFont typeface="Arial"/>
                        <a:buNone/>
                      </a:pPr>
                      <a:endParaRPr sz="2400" i="0" u="none" strike="noStrike" cap="none">
                        <a:solidFill>
                          <a:srgbClr val="111722"/>
                        </a:solidFill>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2400"/>
                        <a:buFont typeface="Arial"/>
                        <a:buNone/>
                      </a:pPr>
                      <a:r>
                        <a:rPr lang="en-GB" sz="2400" i="0" u="none" strike="noStrike" cap="none">
                          <a:solidFill>
                            <a:srgbClr val="111722"/>
                          </a:solidFill>
                          <a:latin typeface="Calibri"/>
                          <a:ea typeface="Calibri"/>
                          <a:cs typeface="Calibri"/>
                          <a:sym typeface="Calibri"/>
                        </a:rPr>
                        <a:t>Site de l’INSEE</a:t>
                      </a:r>
                      <a:endParaRPr sz="2400" i="0" u="none" strike="noStrike" cap="none">
                        <a:solidFill>
                          <a:srgbClr val="11172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i="0" u="none" strike="noStrike" cap="none">
                        <a:solidFill>
                          <a:srgbClr val="111722"/>
                        </a:solidFill>
                        <a:latin typeface="Calibri"/>
                        <a:ea typeface="Calibri"/>
                        <a:cs typeface="Calibri"/>
                        <a:sym typeface="Calibri"/>
                      </a:endParaRPr>
                    </a:p>
                  </a:txBody>
                  <a:tcPr marL="91425" marR="91425" marT="91425" marB="91425" anchor="ctr"/>
                </a:tc>
                <a:tc>
                  <a:txBody>
                    <a:bodyPr/>
                    <a:lstStyle/>
                    <a:p>
                      <a:pPr marL="0" marR="0" lvl="0" indent="0" algn="l" rtl="0">
                        <a:lnSpc>
                          <a:spcPct val="100000"/>
                        </a:lnSpc>
                        <a:spcBef>
                          <a:spcPts val="0"/>
                        </a:spcBef>
                        <a:spcAft>
                          <a:spcPts val="0"/>
                        </a:spcAft>
                        <a:buClr>
                          <a:srgbClr val="000000"/>
                        </a:buClr>
                        <a:buSzPts val="2400"/>
                        <a:buFont typeface="Arial"/>
                        <a:buNone/>
                      </a:pPr>
                      <a:r>
                        <a:rPr lang="en-GB" sz="2400" i="0" u="none" strike="noStrike" cap="none" dirty="0" err="1">
                          <a:solidFill>
                            <a:srgbClr val="46ADB9"/>
                          </a:solidFill>
                          <a:latin typeface="Calibri"/>
                          <a:ea typeface="Calibri"/>
                          <a:cs typeface="Calibri"/>
                          <a:sym typeface="Calibri"/>
                        </a:rPr>
                        <a:t>Données</a:t>
                      </a:r>
                      <a:r>
                        <a:rPr lang="en-GB" sz="2400" i="0" u="none" strike="noStrike" cap="none" dirty="0">
                          <a:solidFill>
                            <a:srgbClr val="46ADB9"/>
                          </a:solidFill>
                          <a:latin typeface="Calibri"/>
                          <a:ea typeface="Calibri"/>
                          <a:cs typeface="Calibri"/>
                          <a:sym typeface="Calibri"/>
                        </a:rPr>
                        <a:t> </a:t>
                      </a:r>
                      <a:r>
                        <a:rPr lang="en-GB" sz="2400" i="0" u="none" strike="noStrike" cap="none" dirty="0" err="1">
                          <a:solidFill>
                            <a:srgbClr val="46ADB9"/>
                          </a:solidFill>
                          <a:latin typeface="Calibri"/>
                          <a:ea typeface="Calibri"/>
                          <a:cs typeface="Calibri"/>
                          <a:sym typeface="Calibri"/>
                        </a:rPr>
                        <a:t>annuelles</a:t>
                      </a:r>
                      <a:endParaRPr dirty="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GB" sz="2400" i="0" u="none" strike="noStrike" cap="none" dirty="0">
                          <a:solidFill>
                            <a:srgbClr val="46ADB9"/>
                          </a:solidFill>
                          <a:latin typeface="Calibri"/>
                          <a:ea typeface="Calibri"/>
                          <a:cs typeface="Calibri"/>
                          <a:sym typeface="Calibri"/>
                        </a:rPr>
                        <a:t>Par </a:t>
                      </a:r>
                      <a:r>
                        <a:rPr lang="en-GB" sz="2400" i="0" u="none" strike="noStrike" cap="none" dirty="0" err="1">
                          <a:solidFill>
                            <a:srgbClr val="46ADB9"/>
                          </a:solidFill>
                          <a:latin typeface="Calibri"/>
                          <a:ea typeface="Calibri"/>
                          <a:cs typeface="Calibri"/>
                          <a:sym typeface="Calibri"/>
                        </a:rPr>
                        <a:t>département</a:t>
                      </a:r>
                      <a:r>
                        <a:rPr lang="en-GB" sz="2400" i="0" u="none" strike="noStrike" cap="none" dirty="0">
                          <a:solidFill>
                            <a:srgbClr val="46ADB9"/>
                          </a:solidFill>
                          <a:latin typeface="Calibri"/>
                          <a:ea typeface="Calibri"/>
                          <a:cs typeface="Calibri"/>
                          <a:sym typeface="Calibri"/>
                        </a:rPr>
                        <a:t> (sondage)</a:t>
                      </a:r>
                      <a:endParaRPr dirty="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i="0" u="none" strike="noStrike" cap="none" dirty="0">
                        <a:solidFill>
                          <a:srgbClr val="46ADB9"/>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3"/>
                  </a:ext>
                </a:extLst>
              </a:tr>
              <a:tr h="1555800">
                <a:tc>
                  <a:txBody>
                    <a:bodyPr/>
                    <a:lstStyle/>
                    <a:p>
                      <a:pPr marL="0" marR="0" lvl="0" indent="0" algn="l" rtl="0">
                        <a:lnSpc>
                          <a:spcPct val="100000"/>
                        </a:lnSpc>
                        <a:spcBef>
                          <a:spcPts val="0"/>
                        </a:spcBef>
                        <a:spcAft>
                          <a:spcPts val="0"/>
                        </a:spcAft>
                        <a:buClr>
                          <a:srgbClr val="000000"/>
                        </a:buClr>
                        <a:buSzPts val="2400"/>
                        <a:buFont typeface="Arial"/>
                        <a:buNone/>
                      </a:pPr>
                      <a:r>
                        <a:rPr lang="en-GB" sz="2400" i="0" u="none" strike="noStrike" cap="none" dirty="0" err="1">
                          <a:solidFill>
                            <a:srgbClr val="5E76AA"/>
                          </a:solidFill>
                          <a:latin typeface="Calibri"/>
                          <a:ea typeface="Calibri"/>
                          <a:cs typeface="Calibri"/>
                          <a:sym typeface="Calibri"/>
                        </a:rPr>
                        <a:t>Mesures</a:t>
                      </a:r>
                      <a:r>
                        <a:rPr lang="en-GB" sz="2400" i="0" u="none" strike="noStrike" cap="none" dirty="0">
                          <a:solidFill>
                            <a:srgbClr val="5E76AA"/>
                          </a:solidFill>
                          <a:latin typeface="Calibri"/>
                          <a:ea typeface="Calibri"/>
                          <a:cs typeface="Calibri"/>
                          <a:sym typeface="Calibri"/>
                        </a:rPr>
                        <a:t> </a:t>
                      </a:r>
                      <a:r>
                        <a:rPr lang="en-GB" sz="2400" i="0" u="none" strike="noStrike" cap="none" dirty="0" err="1">
                          <a:solidFill>
                            <a:srgbClr val="5E76AA"/>
                          </a:solidFill>
                          <a:latin typeface="Calibri"/>
                          <a:ea typeface="Calibri"/>
                          <a:cs typeface="Calibri"/>
                          <a:sym typeface="Calibri"/>
                        </a:rPr>
                        <a:t>gouvernementales</a:t>
                      </a:r>
                      <a:r>
                        <a:rPr lang="en-GB" sz="2400" i="0" u="none" strike="noStrike" cap="none" dirty="0">
                          <a:solidFill>
                            <a:srgbClr val="5E76AA"/>
                          </a:solidFill>
                          <a:latin typeface="Calibri"/>
                          <a:ea typeface="Calibri"/>
                          <a:cs typeface="Calibri"/>
                          <a:sym typeface="Calibri"/>
                        </a:rPr>
                        <a:t> du 19 mars 2021</a:t>
                      </a:r>
                      <a:endParaRPr dirty="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i="0" u="none" strike="noStrike" cap="none" dirty="0">
                        <a:solidFill>
                          <a:srgbClr val="5E76AA"/>
                        </a:solidFill>
                        <a:latin typeface="Calibri"/>
                        <a:ea typeface="Calibri"/>
                        <a:cs typeface="Calibri"/>
                        <a:sym typeface="Calibri"/>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2400"/>
                        <a:buFont typeface="Arial"/>
                        <a:buNone/>
                      </a:pPr>
                      <a:r>
                        <a:rPr lang="en-GB" sz="2400" b="1" i="0" u="none" strike="noStrike" cap="none" dirty="0" err="1">
                          <a:solidFill>
                            <a:srgbClr val="111722"/>
                          </a:solidFill>
                          <a:latin typeface="Calibri"/>
                          <a:ea typeface="Calibri"/>
                          <a:cs typeface="Calibri"/>
                          <a:sym typeface="Calibri"/>
                        </a:rPr>
                        <a:t>Gouvernement</a:t>
                      </a:r>
                      <a:r>
                        <a:rPr lang="en-GB" sz="2400" b="1" i="0" u="none" strike="noStrike" cap="none" dirty="0">
                          <a:solidFill>
                            <a:srgbClr val="111722"/>
                          </a:solidFill>
                          <a:latin typeface="Calibri"/>
                          <a:ea typeface="Calibri"/>
                          <a:cs typeface="Calibri"/>
                          <a:sym typeface="Calibri"/>
                        </a:rPr>
                        <a:t>, Web </a:t>
                      </a:r>
                      <a:r>
                        <a:rPr lang="en-GB" sz="2400" b="1" dirty="0">
                          <a:solidFill>
                            <a:srgbClr val="111722"/>
                          </a:solidFill>
                          <a:latin typeface="Calibri"/>
                          <a:ea typeface="Calibri"/>
                          <a:cs typeface="Calibri"/>
                          <a:sym typeface="Calibri"/>
                        </a:rPr>
                        <a:t>scraping</a:t>
                      </a:r>
                      <a:endParaRPr sz="2400" b="1" i="0" u="none" strike="noStrike" cap="none" dirty="0">
                        <a:solidFill>
                          <a:srgbClr val="111722"/>
                        </a:solidFill>
                        <a:latin typeface="Calibri"/>
                        <a:ea typeface="Calibri"/>
                        <a:cs typeface="Calibri"/>
                        <a:sym typeface="Calibri"/>
                      </a:endParaRPr>
                    </a:p>
                  </a:txBody>
                  <a:tcPr marL="91425" marR="91425" marT="91425" marB="91425" anchor="ctr"/>
                </a:tc>
                <a:tc>
                  <a:txBody>
                    <a:bodyPr/>
                    <a:lstStyle/>
                    <a:p>
                      <a:pPr marL="0" marR="0" lvl="0" indent="0" algn="l" rtl="0">
                        <a:lnSpc>
                          <a:spcPct val="100000"/>
                        </a:lnSpc>
                        <a:spcBef>
                          <a:spcPts val="0"/>
                        </a:spcBef>
                        <a:spcAft>
                          <a:spcPts val="0"/>
                        </a:spcAft>
                        <a:buClr>
                          <a:srgbClr val="000000"/>
                        </a:buClr>
                        <a:buSzPts val="2400"/>
                        <a:buFont typeface="Arial"/>
                        <a:buNone/>
                      </a:pPr>
                      <a:r>
                        <a:rPr lang="en-GB" sz="2400" i="0" u="none" strike="noStrike" cap="none">
                          <a:solidFill>
                            <a:srgbClr val="111722"/>
                          </a:solidFill>
                          <a:latin typeface="Calibri"/>
                          <a:ea typeface="Calibri"/>
                          <a:cs typeface="Calibri"/>
                          <a:sym typeface="Calibri"/>
                        </a:rPr>
                        <a:t>nord.gouv.fr/Actualites</a:t>
                      </a:r>
                      <a:endParaRPr sz="2400" i="0" u="none" strike="noStrike" cap="none">
                        <a:solidFill>
                          <a:srgbClr val="11172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i="0" u="none" strike="noStrike" cap="none">
                        <a:solidFill>
                          <a:srgbClr val="111722"/>
                        </a:solidFill>
                        <a:latin typeface="Calibri"/>
                        <a:ea typeface="Calibri"/>
                        <a:cs typeface="Calibri"/>
                        <a:sym typeface="Calibri"/>
                      </a:endParaRPr>
                    </a:p>
                  </a:txBody>
                  <a:tcPr marL="91425" marR="91425" marT="91425" marB="91425" anchor="ctr"/>
                </a:tc>
                <a:tc>
                  <a:txBody>
                    <a:bodyPr/>
                    <a:lstStyle/>
                    <a:p>
                      <a:pPr marL="0" marR="0" lvl="0" indent="0" algn="l" rtl="0">
                        <a:lnSpc>
                          <a:spcPct val="100000"/>
                        </a:lnSpc>
                        <a:spcBef>
                          <a:spcPts val="0"/>
                        </a:spcBef>
                        <a:spcAft>
                          <a:spcPts val="0"/>
                        </a:spcAft>
                        <a:buClr>
                          <a:srgbClr val="000000"/>
                        </a:buClr>
                        <a:buSzPts val="2400"/>
                        <a:buFont typeface="Arial"/>
                        <a:buNone/>
                      </a:pPr>
                      <a:r>
                        <a:rPr lang="en-GB" sz="2400" i="0" u="none" strike="noStrike" cap="none" dirty="0">
                          <a:solidFill>
                            <a:srgbClr val="46ADB9"/>
                          </a:solidFill>
                          <a:latin typeface="Calibri"/>
                          <a:ea typeface="Calibri"/>
                          <a:cs typeface="Calibri"/>
                          <a:sym typeface="Calibri"/>
                        </a:rPr>
                        <a:t>Par </a:t>
                      </a:r>
                      <a:r>
                        <a:rPr lang="en-GB" sz="2400" i="0" u="none" strike="noStrike" cap="none" dirty="0" err="1">
                          <a:solidFill>
                            <a:srgbClr val="46ADB9"/>
                          </a:solidFill>
                          <a:latin typeface="Calibri"/>
                          <a:ea typeface="Calibri"/>
                          <a:cs typeface="Calibri"/>
                          <a:sym typeface="Calibri"/>
                        </a:rPr>
                        <a:t>département</a:t>
                      </a:r>
                      <a:endParaRPr dirty="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
                        <a:buFont typeface="Arial"/>
                        <a:buNone/>
                      </a:pPr>
                      <a:endParaRPr sz="200" u="none" strike="noStrike" cap="none" dirty="0">
                        <a:solidFill>
                          <a:srgbClr val="111722"/>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4"/>
                  </a:ext>
                </a:extLst>
              </a:tr>
            </a:tbl>
          </a:graphicData>
        </a:graphic>
      </p:graphicFrame>
      <p:pic>
        <p:nvPicPr>
          <p:cNvPr id="432" name="Google Shape;432;p5"/>
          <p:cNvPicPr preferRelativeResize="0"/>
          <p:nvPr/>
        </p:nvPicPr>
        <p:blipFill rotWithShape="1">
          <a:blip r:embed="rId4">
            <a:alphaModFix/>
          </a:blip>
          <a:srcRect/>
          <a:stretch/>
        </p:blipFill>
        <p:spPr>
          <a:xfrm>
            <a:off x="5882347" y="3224987"/>
            <a:ext cx="1686853" cy="1219872"/>
          </a:xfrm>
          <a:prstGeom prst="rect">
            <a:avLst/>
          </a:prstGeom>
          <a:noFill/>
          <a:ln>
            <a:noFill/>
          </a:ln>
        </p:spPr>
      </p:pic>
      <p:pic>
        <p:nvPicPr>
          <p:cNvPr id="433" name="Google Shape;433;p5"/>
          <p:cNvPicPr preferRelativeResize="0"/>
          <p:nvPr/>
        </p:nvPicPr>
        <p:blipFill rotWithShape="1">
          <a:blip r:embed="rId5">
            <a:alphaModFix/>
          </a:blip>
          <a:srcRect/>
          <a:stretch/>
        </p:blipFill>
        <p:spPr>
          <a:xfrm>
            <a:off x="5882347" y="4771505"/>
            <a:ext cx="1686854" cy="917962"/>
          </a:xfrm>
          <a:prstGeom prst="rect">
            <a:avLst/>
          </a:prstGeom>
          <a:noFill/>
          <a:ln>
            <a:noFill/>
          </a:ln>
        </p:spPr>
      </p:pic>
      <p:pic>
        <p:nvPicPr>
          <p:cNvPr id="434" name="Google Shape;434;p5"/>
          <p:cNvPicPr preferRelativeResize="0"/>
          <p:nvPr/>
        </p:nvPicPr>
        <p:blipFill rotWithShape="1">
          <a:blip r:embed="rId6">
            <a:alphaModFix/>
          </a:blip>
          <a:srcRect/>
          <a:stretch/>
        </p:blipFill>
        <p:spPr>
          <a:xfrm>
            <a:off x="6139996" y="6317511"/>
            <a:ext cx="1171554" cy="1143323"/>
          </a:xfrm>
          <a:prstGeom prst="rect">
            <a:avLst/>
          </a:prstGeom>
          <a:noFill/>
          <a:ln>
            <a:noFill/>
          </a:ln>
        </p:spPr>
      </p:pic>
      <p:sp>
        <p:nvSpPr>
          <p:cNvPr id="435" name="Google Shape;435;p5"/>
          <p:cNvSpPr/>
          <p:nvPr/>
        </p:nvSpPr>
        <p:spPr>
          <a:xfrm>
            <a:off x="13760472" y="5089608"/>
            <a:ext cx="2412978" cy="917962"/>
          </a:xfrm>
          <a:prstGeom prst="roundRect">
            <a:avLst>
              <a:gd name="adj" fmla="val 50000"/>
            </a:avLst>
          </a:prstGeom>
          <a:solidFill>
            <a:srgbClr val="FFFFFF"/>
          </a:solidFill>
          <a:ln w="28575" cap="flat" cmpd="sng">
            <a:solidFill>
              <a:srgbClr val="FF0000"/>
            </a:solidFill>
            <a:prstDash val="solid"/>
            <a:round/>
            <a:headEnd type="none" w="sm" len="sm"/>
            <a:tailEnd type="none" w="sm" len="sm"/>
          </a:ln>
          <a:effectLst>
            <a:glow rad="228600">
              <a:schemeClr val="accent5">
                <a:satMod val="175000"/>
                <a:alpha val="40000"/>
              </a:schemeClr>
            </a:glow>
          </a:effectLst>
        </p:spPr>
        <p:txBody>
          <a:bodyPr spcFirstLastPara="1" wrap="square" lIns="137125" tIns="137125" rIns="137125" bIns="137125" anchor="ctr" anchorCtr="0">
            <a:noAutofit/>
          </a:bodyPr>
          <a:lstStyle/>
          <a:p>
            <a:pPr marL="0" marR="0" lvl="0" indent="0" algn="ctr" rtl="0">
              <a:lnSpc>
                <a:spcPct val="100000"/>
              </a:lnSpc>
              <a:spcBef>
                <a:spcPts val="0"/>
              </a:spcBef>
              <a:spcAft>
                <a:spcPts val="0"/>
              </a:spcAft>
              <a:buNone/>
            </a:pPr>
            <a:r>
              <a:rPr lang="en-GB" sz="2800" b="1" i="0" u="none" strike="noStrike" cap="none" dirty="0">
                <a:solidFill>
                  <a:srgbClr val="1A2233"/>
                </a:solidFill>
                <a:latin typeface="Calibri"/>
                <a:ea typeface="Calibri"/>
                <a:cs typeface="Calibri"/>
                <a:sym typeface="Calibri"/>
              </a:rPr>
              <a:t>Volume </a:t>
            </a:r>
            <a:r>
              <a:rPr lang="en-GB" sz="2800" b="1" dirty="0" err="1">
                <a:solidFill>
                  <a:srgbClr val="1A2233"/>
                </a:solidFill>
                <a:latin typeface="Calibri"/>
                <a:ea typeface="Calibri"/>
                <a:cs typeface="Calibri"/>
                <a:sym typeface="Calibri"/>
              </a:rPr>
              <a:t>V</a:t>
            </a:r>
            <a:r>
              <a:rPr lang="en-GB" sz="2800" b="1" i="0" u="none" strike="noStrike" cap="none" dirty="0" err="1">
                <a:solidFill>
                  <a:srgbClr val="1A2233"/>
                </a:solidFill>
                <a:latin typeface="Calibri"/>
                <a:ea typeface="Calibri"/>
                <a:cs typeface="Calibri"/>
                <a:sym typeface="Calibri"/>
              </a:rPr>
              <a:t>éracité</a:t>
            </a:r>
            <a:endParaRPr sz="2800" b="1" i="0" u="none" strike="noStrike" cap="none" dirty="0">
              <a:solidFill>
                <a:srgbClr val="1A2233"/>
              </a:solidFill>
              <a:latin typeface="Calibri"/>
              <a:ea typeface="Calibri"/>
              <a:cs typeface="Calibri"/>
              <a:sym typeface="Calibri"/>
            </a:endParaRPr>
          </a:p>
        </p:txBody>
      </p:sp>
      <p:sp>
        <p:nvSpPr>
          <p:cNvPr id="436" name="Google Shape;436;p5"/>
          <p:cNvSpPr/>
          <p:nvPr/>
        </p:nvSpPr>
        <p:spPr>
          <a:xfrm>
            <a:off x="753979" y="2839453"/>
            <a:ext cx="4350537" cy="3224463"/>
          </a:xfrm>
          <a:prstGeom prst="roundRect">
            <a:avLst>
              <a:gd name="adj" fmla="val 16667"/>
            </a:avLst>
          </a:prstGeom>
          <a:noFill/>
          <a:ln w="25400" cap="flat" cmpd="sng">
            <a:solidFill>
              <a:srgbClr val="FF0000"/>
            </a:solidFill>
            <a:prstDash val="solid"/>
            <a:round/>
            <a:headEnd type="none" w="sm" len="sm"/>
            <a:tailEnd type="none" w="sm" len="sm"/>
          </a:ln>
          <a:effectLst>
            <a:glow rad="228600">
              <a:schemeClr val="accent5">
                <a:satMod val="175000"/>
                <a:alpha val="40000"/>
              </a:schemeClr>
            </a:glo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7" name="Google Shape;437;p5"/>
          <p:cNvSpPr/>
          <p:nvPr/>
        </p:nvSpPr>
        <p:spPr>
          <a:xfrm>
            <a:off x="7777612" y="233981"/>
            <a:ext cx="2036510" cy="730719"/>
          </a:xfrm>
          <a:prstGeom prst="roundRect">
            <a:avLst>
              <a:gd name="adj" fmla="val 50000"/>
            </a:avLst>
          </a:prstGeom>
          <a:solidFill>
            <a:srgbClr val="FFFFFF"/>
          </a:solidFill>
          <a:ln w="28575" cap="flat" cmpd="sng">
            <a:solidFill>
              <a:srgbClr val="46ADB9"/>
            </a:solidFill>
            <a:prstDash val="solid"/>
            <a:round/>
            <a:headEnd type="none" w="sm" len="sm"/>
            <a:tailEnd type="none" w="sm" len="sm"/>
          </a:ln>
          <a:effectLst>
            <a:glow rad="139700">
              <a:schemeClr val="accent3">
                <a:satMod val="175000"/>
                <a:alpha val="40000"/>
              </a:schemeClr>
            </a:glow>
          </a:effectLst>
        </p:spPr>
        <p:txBody>
          <a:bodyPr spcFirstLastPara="1" wrap="square" lIns="137125" tIns="137125" rIns="137125" bIns="137125" anchor="ctr" anchorCtr="0">
            <a:noAutofit/>
          </a:bodyPr>
          <a:lstStyle/>
          <a:p>
            <a:pPr marL="0" marR="0" lvl="0" indent="0" algn="ctr" rtl="0">
              <a:lnSpc>
                <a:spcPct val="100000"/>
              </a:lnSpc>
              <a:spcBef>
                <a:spcPts val="0"/>
              </a:spcBef>
              <a:spcAft>
                <a:spcPts val="0"/>
              </a:spcAft>
              <a:buNone/>
            </a:pPr>
            <a:r>
              <a:rPr lang="en-GB" sz="2800" b="1" i="0" u="none" strike="noStrike" cap="none" dirty="0" err="1">
                <a:solidFill>
                  <a:srgbClr val="1A2233"/>
                </a:solidFill>
                <a:latin typeface="Calibri"/>
                <a:ea typeface="Calibri"/>
                <a:cs typeface="Calibri"/>
                <a:sym typeface="Calibri"/>
              </a:rPr>
              <a:t>Variété</a:t>
            </a:r>
            <a:endParaRPr sz="2800" b="1" i="0" u="none" strike="noStrike" cap="none" dirty="0">
              <a:solidFill>
                <a:srgbClr val="1A2233"/>
              </a:solidFill>
              <a:latin typeface="Calibri"/>
              <a:ea typeface="Calibri"/>
              <a:cs typeface="Calibri"/>
              <a:sym typeface="Calibri"/>
            </a:endParaRPr>
          </a:p>
        </p:txBody>
      </p:sp>
      <p:sp>
        <p:nvSpPr>
          <p:cNvPr id="438" name="Google Shape;438;p5"/>
          <p:cNvSpPr/>
          <p:nvPr/>
        </p:nvSpPr>
        <p:spPr>
          <a:xfrm>
            <a:off x="515189" y="1068973"/>
            <a:ext cx="16465500" cy="8596500"/>
          </a:xfrm>
          <a:prstGeom prst="roundRect">
            <a:avLst>
              <a:gd name="adj" fmla="val 16667"/>
            </a:avLst>
          </a:prstGeom>
          <a:noFill/>
          <a:ln w="25400" cap="flat" cmpd="sng">
            <a:solidFill>
              <a:srgbClr val="46ADB9"/>
            </a:solidFill>
            <a:prstDash val="solid"/>
            <a:round/>
            <a:headEnd type="none" w="sm" len="sm"/>
            <a:tailEnd type="none" w="sm" len="sm"/>
          </a:ln>
          <a:effectLst>
            <a:glow rad="228600">
              <a:schemeClr val="accent3">
                <a:satMod val="175000"/>
                <a:alpha val="40000"/>
              </a:schemeClr>
            </a:glo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6"/>
                                        </p:tgtEl>
                                        <p:attrNameLst>
                                          <p:attrName>style.visibility</p:attrName>
                                        </p:attrNameLst>
                                      </p:cBhvr>
                                      <p:to>
                                        <p:strVal val="visible"/>
                                      </p:to>
                                    </p:set>
                                    <p:animEffect transition="in" filter="fade">
                                      <p:cBhvr>
                                        <p:cTn id="7" dur="250"/>
                                        <p:tgtEl>
                                          <p:spTgt spid="436"/>
                                        </p:tgtEl>
                                      </p:cBhvr>
                                    </p:animEffect>
                                  </p:childTnLst>
                                </p:cTn>
                              </p:par>
                              <p:par>
                                <p:cTn id="8" presetID="10" presetClass="entr" presetSubtype="0" fill="hold" nodeType="withEffect">
                                  <p:stCondLst>
                                    <p:cond delay="0"/>
                                  </p:stCondLst>
                                  <p:childTnLst>
                                    <p:set>
                                      <p:cBhvr>
                                        <p:cTn id="9" dur="1" fill="hold">
                                          <p:stCondLst>
                                            <p:cond delay="0"/>
                                          </p:stCondLst>
                                        </p:cTn>
                                        <p:tgtEl>
                                          <p:spTgt spid="435"/>
                                        </p:tgtEl>
                                        <p:attrNameLst>
                                          <p:attrName>style.visibility</p:attrName>
                                        </p:attrNameLst>
                                      </p:cBhvr>
                                      <p:to>
                                        <p:strVal val="visible"/>
                                      </p:to>
                                    </p:set>
                                    <p:animEffect transition="in" filter="fade">
                                      <p:cBhvr>
                                        <p:cTn id="10" dur="250"/>
                                        <p:tgtEl>
                                          <p:spTgt spid="43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38"/>
                                        </p:tgtEl>
                                        <p:attrNameLst>
                                          <p:attrName>style.visibility</p:attrName>
                                        </p:attrNameLst>
                                      </p:cBhvr>
                                      <p:to>
                                        <p:strVal val="visible"/>
                                      </p:to>
                                    </p:set>
                                    <p:animEffect transition="in" filter="fade">
                                      <p:cBhvr>
                                        <p:cTn id="15" dur="250"/>
                                        <p:tgtEl>
                                          <p:spTgt spid="438"/>
                                        </p:tgtEl>
                                      </p:cBhvr>
                                    </p:animEffect>
                                  </p:childTnLst>
                                </p:cTn>
                              </p:par>
                              <p:par>
                                <p:cTn id="16" presetID="10" presetClass="entr" presetSubtype="0" fill="hold" nodeType="withEffect">
                                  <p:stCondLst>
                                    <p:cond delay="0"/>
                                  </p:stCondLst>
                                  <p:childTnLst>
                                    <p:set>
                                      <p:cBhvr>
                                        <p:cTn id="17" dur="1" fill="hold">
                                          <p:stCondLst>
                                            <p:cond delay="0"/>
                                          </p:stCondLst>
                                        </p:cTn>
                                        <p:tgtEl>
                                          <p:spTgt spid="437"/>
                                        </p:tgtEl>
                                        <p:attrNameLst>
                                          <p:attrName>style.visibility</p:attrName>
                                        </p:attrNameLst>
                                      </p:cBhvr>
                                      <p:to>
                                        <p:strVal val="visible"/>
                                      </p:to>
                                    </p:set>
                                    <p:animEffect transition="in" filter="fade">
                                      <p:cBhvr>
                                        <p:cTn id="18" dur="250"/>
                                        <p:tgtEl>
                                          <p:spTgt spid="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p6"/>
          <p:cNvPicPr preferRelativeResize="0"/>
          <p:nvPr/>
        </p:nvPicPr>
        <p:blipFill rotWithShape="1">
          <a:blip r:embed="rId3">
            <a:alphaModFix/>
          </a:blip>
          <a:srcRect/>
          <a:stretch/>
        </p:blipFill>
        <p:spPr>
          <a:xfrm>
            <a:off x="6583207" y="3908077"/>
            <a:ext cx="882954" cy="791614"/>
          </a:xfrm>
          <a:prstGeom prst="rect">
            <a:avLst/>
          </a:prstGeom>
          <a:noFill/>
          <a:ln>
            <a:noFill/>
          </a:ln>
        </p:spPr>
      </p:pic>
      <p:pic>
        <p:nvPicPr>
          <p:cNvPr id="445" name="Google Shape;445;p6"/>
          <p:cNvPicPr preferRelativeResize="0"/>
          <p:nvPr/>
        </p:nvPicPr>
        <p:blipFill rotWithShape="1">
          <a:blip r:embed="rId4">
            <a:alphaModFix/>
          </a:blip>
          <a:srcRect/>
          <a:stretch/>
        </p:blipFill>
        <p:spPr>
          <a:xfrm>
            <a:off x="10872145" y="3868036"/>
            <a:ext cx="1030518" cy="905605"/>
          </a:xfrm>
          <a:prstGeom prst="rect">
            <a:avLst/>
          </a:prstGeom>
          <a:noFill/>
          <a:ln>
            <a:noFill/>
          </a:ln>
        </p:spPr>
      </p:pic>
      <p:pic>
        <p:nvPicPr>
          <p:cNvPr id="446" name="Google Shape;446;p6"/>
          <p:cNvPicPr preferRelativeResize="0"/>
          <p:nvPr/>
        </p:nvPicPr>
        <p:blipFill rotWithShape="1">
          <a:blip r:embed="rId5">
            <a:alphaModFix/>
          </a:blip>
          <a:srcRect/>
          <a:stretch/>
        </p:blipFill>
        <p:spPr>
          <a:xfrm>
            <a:off x="11025078" y="8295853"/>
            <a:ext cx="1005697" cy="871603"/>
          </a:xfrm>
          <a:prstGeom prst="rect">
            <a:avLst/>
          </a:prstGeom>
          <a:noFill/>
          <a:ln>
            <a:noFill/>
          </a:ln>
        </p:spPr>
      </p:pic>
      <p:sp>
        <p:nvSpPr>
          <p:cNvPr id="447" name="Google Shape;447;p6"/>
          <p:cNvSpPr txBox="1"/>
          <p:nvPr/>
        </p:nvSpPr>
        <p:spPr>
          <a:xfrm>
            <a:off x="86930" y="-13182"/>
            <a:ext cx="16474800" cy="1071062"/>
          </a:xfrm>
          <a:prstGeom prst="rect">
            <a:avLst/>
          </a:prstGeom>
          <a:noFill/>
          <a:ln>
            <a:noFill/>
          </a:ln>
        </p:spPr>
        <p:txBody>
          <a:bodyPr spcFirstLastPara="1" wrap="square" lIns="0" tIns="0" rIns="0" bIns="0" anchor="t" anchorCtr="0">
            <a:spAutoFit/>
          </a:bodyPr>
          <a:lstStyle/>
          <a:p>
            <a:pPr marL="0" marR="0" lvl="0" indent="0" algn="l" rtl="0">
              <a:lnSpc>
                <a:spcPct val="145283"/>
              </a:lnSpc>
              <a:spcBef>
                <a:spcPts val="0"/>
              </a:spcBef>
              <a:spcAft>
                <a:spcPts val="0"/>
              </a:spcAft>
              <a:buClr>
                <a:srgbClr val="000000"/>
              </a:buClr>
              <a:buSzPts val="4800"/>
              <a:buFont typeface="Arial"/>
              <a:buNone/>
            </a:pPr>
            <a:r>
              <a:rPr lang="en-GB" sz="4800" b="1" i="0" u="none" strike="noStrike" cap="none">
                <a:solidFill>
                  <a:srgbClr val="2A4B56"/>
                </a:solidFill>
                <a:latin typeface="Fira Sans"/>
                <a:ea typeface="Fira Sans"/>
                <a:cs typeface="Fira Sans"/>
                <a:sym typeface="Fira Sans"/>
              </a:rPr>
              <a:t>Framework Proposé: Apache Spark </a:t>
            </a:r>
            <a:endParaRPr sz="4800" b="1" i="0" u="none" strike="noStrike" cap="none">
              <a:solidFill>
                <a:srgbClr val="2A4B56"/>
              </a:solidFill>
              <a:latin typeface="Fira Sans"/>
              <a:ea typeface="Fira Sans"/>
              <a:cs typeface="Fira Sans"/>
              <a:sym typeface="Fira Sans"/>
            </a:endParaRPr>
          </a:p>
        </p:txBody>
      </p:sp>
      <p:pic>
        <p:nvPicPr>
          <p:cNvPr id="448" name="Google Shape;448;p6"/>
          <p:cNvPicPr preferRelativeResize="0"/>
          <p:nvPr/>
        </p:nvPicPr>
        <p:blipFill rotWithShape="1">
          <a:blip r:embed="rId6">
            <a:alphaModFix/>
          </a:blip>
          <a:srcRect/>
          <a:stretch/>
        </p:blipFill>
        <p:spPr>
          <a:xfrm rot="5400000">
            <a:off x="9009652" y="1307619"/>
            <a:ext cx="260866" cy="17571927"/>
          </a:xfrm>
          <a:prstGeom prst="rect">
            <a:avLst/>
          </a:prstGeom>
          <a:noFill/>
          <a:ln>
            <a:noFill/>
          </a:ln>
        </p:spPr>
      </p:pic>
      <p:sp>
        <p:nvSpPr>
          <p:cNvPr id="449" name="Google Shape;449;p6"/>
          <p:cNvSpPr/>
          <p:nvPr/>
        </p:nvSpPr>
        <p:spPr>
          <a:xfrm>
            <a:off x="16519649" y="79025"/>
            <a:ext cx="1796645" cy="1576342"/>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450" name="Google Shape;450;p6"/>
          <p:cNvSpPr/>
          <p:nvPr/>
        </p:nvSpPr>
        <p:spPr>
          <a:xfrm flipH="1">
            <a:off x="16706108" y="188631"/>
            <a:ext cx="914303" cy="1264592"/>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5"/>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451" name="Google Shape;451;p6"/>
          <p:cNvSpPr txBox="1"/>
          <p:nvPr/>
        </p:nvSpPr>
        <p:spPr>
          <a:xfrm>
            <a:off x="16842580" y="341031"/>
            <a:ext cx="1091400"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Clr>
                <a:srgbClr val="000000"/>
              </a:buClr>
              <a:buSzPts val="4800"/>
              <a:buFont typeface="Arial"/>
              <a:buNone/>
            </a:pPr>
            <a:r>
              <a:rPr lang="en-GB" sz="4800" b="1" i="0" u="none" strike="noStrike" cap="none">
                <a:solidFill>
                  <a:srgbClr val="D98A23"/>
                </a:solidFill>
                <a:latin typeface="Alegreya Sans SC"/>
                <a:ea typeface="Alegreya Sans SC"/>
                <a:cs typeface="Alegreya Sans SC"/>
                <a:sym typeface="Alegreya Sans SC"/>
              </a:rPr>
              <a:t>03</a:t>
            </a:r>
            <a:endParaRPr sz="3600" b="1" i="0" u="none" strike="noStrike" cap="none">
              <a:solidFill>
                <a:srgbClr val="D98A23"/>
              </a:solidFill>
              <a:latin typeface="Alegreya Sans SC"/>
              <a:ea typeface="Alegreya Sans SC"/>
              <a:cs typeface="Alegreya Sans SC"/>
              <a:sym typeface="Alegreya Sans SC"/>
            </a:endParaRPr>
          </a:p>
        </p:txBody>
      </p:sp>
      <p:sp>
        <p:nvSpPr>
          <p:cNvPr id="452" name="Google Shape;452;p6"/>
          <p:cNvSpPr/>
          <p:nvPr/>
        </p:nvSpPr>
        <p:spPr>
          <a:xfrm>
            <a:off x="779245" y="7465681"/>
            <a:ext cx="5886872" cy="1329932"/>
          </a:xfrm>
          <a:custGeom>
            <a:avLst/>
            <a:gdLst/>
            <a:ahLst/>
            <a:cxnLst/>
            <a:rect l="l" t="t" r="r" b="b"/>
            <a:pathLst>
              <a:path w="2059590" h="681608" extrusionOk="0">
                <a:moveTo>
                  <a:pt x="2059591" y="340805"/>
                </a:moveTo>
                <a:lnTo>
                  <a:pt x="1862900" y="0"/>
                </a:lnTo>
                <a:lnTo>
                  <a:pt x="196786" y="0"/>
                </a:lnTo>
                <a:lnTo>
                  <a:pt x="0" y="340805"/>
                </a:lnTo>
                <a:lnTo>
                  <a:pt x="196786" y="681609"/>
                </a:lnTo>
                <a:lnTo>
                  <a:pt x="1862900" y="681609"/>
                </a:lnTo>
                <a:lnTo>
                  <a:pt x="2059591" y="340805"/>
                </a:lnTo>
                <a:close/>
              </a:path>
            </a:pathLst>
          </a:custGeom>
          <a:solidFill>
            <a:srgbClr val="5FC5A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20A280"/>
              </a:solidFill>
              <a:latin typeface="Arial"/>
              <a:ea typeface="Arial"/>
              <a:cs typeface="Arial"/>
              <a:sym typeface="Arial"/>
            </a:endParaRPr>
          </a:p>
        </p:txBody>
      </p:sp>
      <p:sp>
        <p:nvSpPr>
          <p:cNvPr id="453" name="Google Shape;453;p6"/>
          <p:cNvSpPr/>
          <p:nvPr/>
        </p:nvSpPr>
        <p:spPr>
          <a:xfrm>
            <a:off x="729025" y="7446892"/>
            <a:ext cx="1739543" cy="1329932"/>
          </a:xfrm>
          <a:custGeom>
            <a:avLst/>
            <a:gdLst/>
            <a:ahLst/>
            <a:cxnLst/>
            <a:rect l="l" t="t" r="r" b="b"/>
            <a:pathLst>
              <a:path w="891540" h="681608" extrusionOk="0">
                <a:moveTo>
                  <a:pt x="891540" y="340805"/>
                </a:moveTo>
                <a:lnTo>
                  <a:pt x="694754" y="0"/>
                </a:lnTo>
                <a:lnTo>
                  <a:pt x="196786" y="0"/>
                </a:lnTo>
                <a:lnTo>
                  <a:pt x="0" y="340805"/>
                </a:lnTo>
                <a:lnTo>
                  <a:pt x="196786" y="681609"/>
                </a:lnTo>
                <a:lnTo>
                  <a:pt x="694754" y="681609"/>
                </a:lnTo>
                <a:lnTo>
                  <a:pt x="891540" y="340805"/>
                </a:lnTo>
                <a:close/>
              </a:path>
            </a:pathLst>
          </a:custGeom>
          <a:solidFill>
            <a:srgbClr val="20A2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sp>
        <p:nvSpPr>
          <p:cNvPr id="454" name="Google Shape;454;p6"/>
          <p:cNvSpPr/>
          <p:nvPr/>
        </p:nvSpPr>
        <p:spPr>
          <a:xfrm>
            <a:off x="802105" y="4167089"/>
            <a:ext cx="5886872" cy="1329932"/>
          </a:xfrm>
          <a:custGeom>
            <a:avLst/>
            <a:gdLst/>
            <a:ahLst/>
            <a:cxnLst/>
            <a:rect l="l" t="t" r="r" b="b"/>
            <a:pathLst>
              <a:path w="2059590" h="681608" extrusionOk="0">
                <a:moveTo>
                  <a:pt x="2059591" y="340805"/>
                </a:moveTo>
                <a:lnTo>
                  <a:pt x="1862900" y="0"/>
                </a:lnTo>
                <a:lnTo>
                  <a:pt x="196786" y="0"/>
                </a:lnTo>
                <a:lnTo>
                  <a:pt x="0" y="340805"/>
                </a:lnTo>
                <a:lnTo>
                  <a:pt x="196786" y="681609"/>
                </a:lnTo>
                <a:lnTo>
                  <a:pt x="1862900" y="681609"/>
                </a:lnTo>
                <a:lnTo>
                  <a:pt x="2059591" y="340805"/>
                </a:lnTo>
                <a:close/>
              </a:path>
            </a:pathLst>
          </a:custGeom>
          <a:solidFill>
            <a:srgbClr val="5FC5A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20A280"/>
              </a:solidFill>
              <a:latin typeface="Arial"/>
              <a:ea typeface="Arial"/>
              <a:cs typeface="Arial"/>
              <a:sym typeface="Arial"/>
            </a:endParaRPr>
          </a:p>
        </p:txBody>
      </p:sp>
      <p:sp>
        <p:nvSpPr>
          <p:cNvPr id="455" name="Google Shape;455;p6"/>
          <p:cNvSpPr/>
          <p:nvPr/>
        </p:nvSpPr>
        <p:spPr>
          <a:xfrm>
            <a:off x="797810" y="4165535"/>
            <a:ext cx="1739543" cy="1329932"/>
          </a:xfrm>
          <a:custGeom>
            <a:avLst/>
            <a:gdLst/>
            <a:ahLst/>
            <a:cxnLst/>
            <a:rect l="l" t="t" r="r" b="b"/>
            <a:pathLst>
              <a:path w="891540" h="681608" extrusionOk="0">
                <a:moveTo>
                  <a:pt x="891540" y="340805"/>
                </a:moveTo>
                <a:lnTo>
                  <a:pt x="694754" y="0"/>
                </a:lnTo>
                <a:lnTo>
                  <a:pt x="196786" y="0"/>
                </a:lnTo>
                <a:lnTo>
                  <a:pt x="0" y="340805"/>
                </a:lnTo>
                <a:lnTo>
                  <a:pt x="196786" y="681609"/>
                </a:lnTo>
                <a:lnTo>
                  <a:pt x="694754" y="681609"/>
                </a:lnTo>
                <a:lnTo>
                  <a:pt x="891540" y="340805"/>
                </a:lnTo>
                <a:close/>
              </a:path>
            </a:pathLst>
          </a:custGeom>
          <a:solidFill>
            <a:srgbClr val="20A2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sp>
        <p:nvSpPr>
          <p:cNvPr id="456" name="Google Shape;456;p6"/>
          <p:cNvSpPr/>
          <p:nvPr/>
        </p:nvSpPr>
        <p:spPr>
          <a:xfrm>
            <a:off x="6649672" y="4848098"/>
            <a:ext cx="657501" cy="3262573"/>
          </a:xfrm>
          <a:custGeom>
            <a:avLst/>
            <a:gdLst/>
            <a:ahLst/>
            <a:cxnLst/>
            <a:rect l="l" t="t" r="r" b="b"/>
            <a:pathLst>
              <a:path w="685704" h="1652587" extrusionOk="0">
                <a:moveTo>
                  <a:pt x="0" y="0"/>
                </a:moveTo>
                <a:lnTo>
                  <a:pt x="444437" y="0"/>
                </a:lnTo>
                <a:cubicBezTo>
                  <a:pt x="577682" y="0"/>
                  <a:pt x="685705" y="108023"/>
                  <a:pt x="685705" y="241268"/>
                </a:cubicBezTo>
                <a:lnTo>
                  <a:pt x="685705" y="1411319"/>
                </a:lnTo>
                <a:cubicBezTo>
                  <a:pt x="685705" y="1544565"/>
                  <a:pt x="577682" y="1652587"/>
                  <a:pt x="444437" y="1652587"/>
                </a:cubicBezTo>
                <a:lnTo>
                  <a:pt x="0" y="1652587"/>
                </a:lnTo>
              </a:path>
            </a:pathLst>
          </a:custGeom>
          <a:noFill/>
          <a:ln w="28575" cap="flat" cmpd="sng">
            <a:solidFill>
              <a:srgbClr val="20A28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sp>
        <p:nvSpPr>
          <p:cNvPr id="457" name="Google Shape;457;p6"/>
          <p:cNvSpPr/>
          <p:nvPr/>
        </p:nvSpPr>
        <p:spPr>
          <a:xfrm rot="10800000" flipH="1">
            <a:off x="7293643" y="6435996"/>
            <a:ext cx="751030" cy="45719"/>
          </a:xfrm>
          <a:custGeom>
            <a:avLst/>
            <a:gdLst/>
            <a:ahLst/>
            <a:cxnLst/>
            <a:rect l="l" t="t" r="r" b="b"/>
            <a:pathLst>
              <a:path w="620839" h="9525" extrusionOk="0">
                <a:moveTo>
                  <a:pt x="0" y="0"/>
                </a:moveTo>
                <a:lnTo>
                  <a:pt x="620840" y="0"/>
                </a:lnTo>
              </a:path>
            </a:pathLst>
          </a:custGeom>
          <a:noFill/>
          <a:ln w="28575" cap="flat" cmpd="sng">
            <a:solidFill>
              <a:srgbClr val="20A28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sp>
        <p:nvSpPr>
          <p:cNvPr id="458" name="Google Shape;458;p6"/>
          <p:cNvSpPr/>
          <p:nvPr/>
        </p:nvSpPr>
        <p:spPr>
          <a:xfrm>
            <a:off x="11839600" y="4848098"/>
            <a:ext cx="1337922" cy="3224474"/>
          </a:xfrm>
          <a:custGeom>
            <a:avLst/>
            <a:gdLst/>
            <a:ahLst/>
            <a:cxnLst/>
            <a:rect l="l" t="t" r="r" b="b"/>
            <a:pathLst>
              <a:path w="685704" h="1652587" extrusionOk="0">
                <a:moveTo>
                  <a:pt x="685705" y="0"/>
                </a:moveTo>
                <a:lnTo>
                  <a:pt x="241268" y="0"/>
                </a:lnTo>
                <a:cubicBezTo>
                  <a:pt x="108023" y="0"/>
                  <a:pt x="0" y="108023"/>
                  <a:pt x="0" y="241268"/>
                </a:cubicBezTo>
                <a:lnTo>
                  <a:pt x="0" y="1411319"/>
                </a:lnTo>
                <a:cubicBezTo>
                  <a:pt x="0" y="1544565"/>
                  <a:pt x="108023" y="1652587"/>
                  <a:pt x="241268" y="1652587"/>
                </a:cubicBezTo>
                <a:lnTo>
                  <a:pt x="685705" y="1652587"/>
                </a:lnTo>
              </a:path>
            </a:pathLst>
          </a:custGeom>
          <a:noFill/>
          <a:ln w="9525" cap="flat" cmpd="sng">
            <a:solidFill>
              <a:srgbClr val="FEFEFE"/>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sp>
        <p:nvSpPr>
          <p:cNvPr id="459" name="Google Shape;459;p6"/>
          <p:cNvSpPr/>
          <p:nvPr/>
        </p:nvSpPr>
        <p:spPr>
          <a:xfrm>
            <a:off x="10097033" y="6465537"/>
            <a:ext cx="1211546" cy="18585"/>
          </a:xfrm>
          <a:custGeom>
            <a:avLst/>
            <a:gdLst/>
            <a:ahLst/>
            <a:cxnLst/>
            <a:rect l="l" t="t" r="r" b="b"/>
            <a:pathLst>
              <a:path w="620934" h="9525" extrusionOk="0">
                <a:moveTo>
                  <a:pt x="620935" y="0"/>
                </a:moveTo>
                <a:lnTo>
                  <a:pt x="0" y="0"/>
                </a:lnTo>
              </a:path>
            </a:pathLst>
          </a:custGeom>
          <a:noFill/>
          <a:ln w="9525" cap="flat" cmpd="sng">
            <a:solidFill>
              <a:srgbClr val="FEFEFE"/>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sp>
        <p:nvSpPr>
          <p:cNvPr id="460" name="Google Shape;460;p6"/>
          <p:cNvSpPr/>
          <p:nvPr/>
        </p:nvSpPr>
        <p:spPr>
          <a:xfrm>
            <a:off x="15094467" y="7233687"/>
            <a:ext cx="99615" cy="99615"/>
          </a:xfrm>
          <a:custGeom>
            <a:avLst/>
            <a:gdLst/>
            <a:ahLst/>
            <a:cxnLst/>
            <a:rect l="l" t="t" r="r" b="b"/>
            <a:pathLst>
              <a:path w="51054" h="51054" extrusionOk="0">
                <a:moveTo>
                  <a:pt x="0" y="25432"/>
                </a:moveTo>
                <a:cubicBezTo>
                  <a:pt x="-57" y="39529"/>
                  <a:pt x="11335" y="50997"/>
                  <a:pt x="25432" y="51054"/>
                </a:cubicBezTo>
                <a:cubicBezTo>
                  <a:pt x="39529" y="51102"/>
                  <a:pt x="50997" y="39719"/>
                  <a:pt x="51054" y="25622"/>
                </a:cubicBezTo>
                <a:cubicBezTo>
                  <a:pt x="51102" y="11525"/>
                  <a:pt x="39720" y="57"/>
                  <a:pt x="25622" y="0"/>
                </a:cubicBezTo>
                <a:cubicBezTo>
                  <a:pt x="25594" y="0"/>
                  <a:pt x="25556" y="0"/>
                  <a:pt x="25527" y="0"/>
                </a:cubicBezTo>
                <a:cubicBezTo>
                  <a:pt x="11468" y="0"/>
                  <a:pt x="48" y="11373"/>
                  <a:pt x="0" y="254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sp>
        <p:nvSpPr>
          <p:cNvPr id="461" name="Google Shape;461;p6"/>
          <p:cNvSpPr/>
          <p:nvPr/>
        </p:nvSpPr>
        <p:spPr>
          <a:xfrm>
            <a:off x="15070123" y="7208970"/>
            <a:ext cx="148679" cy="148679"/>
          </a:xfrm>
          <a:custGeom>
            <a:avLst/>
            <a:gdLst/>
            <a:ahLst/>
            <a:cxnLst/>
            <a:rect l="l" t="t" r="r" b="b"/>
            <a:pathLst>
              <a:path w="76200" h="76200" extrusionOk="0">
                <a:moveTo>
                  <a:pt x="0" y="38100"/>
                </a:moveTo>
                <a:cubicBezTo>
                  <a:pt x="0" y="59141"/>
                  <a:pt x="17059" y="76200"/>
                  <a:pt x="38100" y="76200"/>
                </a:cubicBezTo>
                <a:cubicBezTo>
                  <a:pt x="59141" y="76200"/>
                  <a:pt x="76200" y="59141"/>
                  <a:pt x="76200" y="38100"/>
                </a:cubicBezTo>
                <a:cubicBezTo>
                  <a:pt x="76200" y="17059"/>
                  <a:pt x="59141" y="0"/>
                  <a:pt x="38100" y="0"/>
                </a:cubicBezTo>
                <a:cubicBezTo>
                  <a:pt x="17059" y="0"/>
                  <a:pt x="0" y="17059"/>
                  <a:pt x="0" y="38100"/>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sp>
        <p:nvSpPr>
          <p:cNvPr id="462" name="Google Shape;462;p6"/>
          <p:cNvSpPr/>
          <p:nvPr/>
        </p:nvSpPr>
        <p:spPr>
          <a:xfrm>
            <a:off x="997254" y="4260662"/>
            <a:ext cx="1319337" cy="1142598"/>
          </a:xfrm>
          <a:custGeom>
            <a:avLst/>
            <a:gdLst/>
            <a:ahLst/>
            <a:cxnLst/>
            <a:rect l="l" t="t" r="r" b="b"/>
            <a:pathLst>
              <a:path w="676179" h="585597" extrusionOk="0">
                <a:moveTo>
                  <a:pt x="507111" y="0"/>
                </a:moveTo>
                <a:lnTo>
                  <a:pt x="168973" y="0"/>
                </a:lnTo>
                <a:lnTo>
                  <a:pt x="0" y="292799"/>
                </a:lnTo>
                <a:lnTo>
                  <a:pt x="168973" y="585597"/>
                </a:lnTo>
                <a:lnTo>
                  <a:pt x="507111" y="585597"/>
                </a:lnTo>
                <a:lnTo>
                  <a:pt x="676180" y="292799"/>
                </a:lnTo>
                <a:lnTo>
                  <a:pt x="507111"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3150" b="1" i="0" u="none" strike="noStrike" cap="none">
                <a:solidFill>
                  <a:srgbClr val="C5DCDF"/>
                </a:solidFill>
                <a:latin typeface="Arial"/>
                <a:ea typeface="Arial"/>
                <a:cs typeface="Arial"/>
                <a:sym typeface="Arial"/>
              </a:rPr>
              <a:t>01</a:t>
            </a:r>
            <a:endParaRPr sz="3150" b="1" i="0" u="none" strike="noStrike" cap="none">
              <a:solidFill>
                <a:srgbClr val="C5DCDF"/>
              </a:solidFill>
              <a:latin typeface="Arial"/>
              <a:ea typeface="Arial"/>
              <a:cs typeface="Arial"/>
              <a:sym typeface="Arial"/>
            </a:endParaRPr>
          </a:p>
        </p:txBody>
      </p:sp>
      <p:sp>
        <p:nvSpPr>
          <p:cNvPr id="463" name="Google Shape;463;p6"/>
          <p:cNvSpPr/>
          <p:nvPr/>
        </p:nvSpPr>
        <p:spPr>
          <a:xfrm>
            <a:off x="1086092" y="4337605"/>
            <a:ext cx="1141667" cy="988715"/>
          </a:xfrm>
          <a:custGeom>
            <a:avLst/>
            <a:gdLst/>
            <a:ahLst/>
            <a:cxnLst/>
            <a:rect l="l" t="t" r="r" b="b"/>
            <a:pathLst>
              <a:path w="585120" h="506730" extrusionOk="0">
                <a:moveTo>
                  <a:pt x="438817" y="0"/>
                </a:moveTo>
                <a:lnTo>
                  <a:pt x="146209" y="0"/>
                </a:lnTo>
                <a:lnTo>
                  <a:pt x="0" y="253365"/>
                </a:lnTo>
                <a:lnTo>
                  <a:pt x="146209" y="506730"/>
                </a:lnTo>
                <a:lnTo>
                  <a:pt x="438817" y="506730"/>
                </a:lnTo>
                <a:lnTo>
                  <a:pt x="585121" y="253365"/>
                </a:lnTo>
                <a:lnTo>
                  <a:pt x="438817" y="0"/>
                </a:lnTo>
                <a:close/>
              </a:path>
            </a:pathLst>
          </a:custGeom>
          <a:no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pic>
        <p:nvPicPr>
          <p:cNvPr id="464" name="Google Shape;464;p6"/>
          <p:cNvPicPr preferRelativeResize="0"/>
          <p:nvPr/>
        </p:nvPicPr>
        <p:blipFill rotWithShape="1">
          <a:blip r:embed="rId7">
            <a:alphaModFix/>
          </a:blip>
          <a:srcRect/>
          <a:stretch/>
        </p:blipFill>
        <p:spPr>
          <a:xfrm>
            <a:off x="7961631" y="5431476"/>
            <a:ext cx="2430897" cy="2123135"/>
          </a:xfrm>
          <a:custGeom>
            <a:avLst/>
            <a:gdLst/>
            <a:ahLst/>
            <a:cxnLst/>
            <a:rect l="l" t="t" r="r" b="b"/>
            <a:pathLst>
              <a:path w="1245869" h="1088136" extrusionOk="0">
                <a:moveTo>
                  <a:pt x="0" y="0"/>
                </a:moveTo>
                <a:lnTo>
                  <a:pt x="1245870" y="0"/>
                </a:lnTo>
                <a:lnTo>
                  <a:pt x="1245870" y="1088136"/>
                </a:lnTo>
                <a:lnTo>
                  <a:pt x="0" y="1088136"/>
                </a:lnTo>
                <a:close/>
              </a:path>
            </a:pathLst>
          </a:custGeom>
          <a:noFill/>
          <a:ln>
            <a:noFill/>
          </a:ln>
        </p:spPr>
      </p:pic>
      <p:sp>
        <p:nvSpPr>
          <p:cNvPr id="465" name="Google Shape;465;p6"/>
          <p:cNvSpPr/>
          <p:nvPr/>
        </p:nvSpPr>
        <p:spPr>
          <a:xfrm>
            <a:off x="8012555" y="5479796"/>
            <a:ext cx="2278689" cy="1973525"/>
          </a:xfrm>
          <a:custGeom>
            <a:avLst/>
            <a:gdLst/>
            <a:ahLst/>
            <a:cxnLst/>
            <a:rect l="l" t="t" r="r" b="b"/>
            <a:pathLst>
              <a:path w="1167860" h="1011459" extrusionOk="0">
                <a:moveTo>
                  <a:pt x="291941" y="0"/>
                </a:moveTo>
                <a:lnTo>
                  <a:pt x="875919" y="0"/>
                </a:lnTo>
                <a:lnTo>
                  <a:pt x="1167860" y="505778"/>
                </a:lnTo>
                <a:lnTo>
                  <a:pt x="875919" y="1011460"/>
                </a:lnTo>
                <a:lnTo>
                  <a:pt x="291941" y="1011460"/>
                </a:lnTo>
                <a:lnTo>
                  <a:pt x="0" y="505778"/>
                </a:lnTo>
                <a:lnTo>
                  <a:pt x="291941"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sp>
        <p:nvSpPr>
          <p:cNvPr id="466" name="Google Shape;466;p6"/>
          <p:cNvSpPr/>
          <p:nvPr/>
        </p:nvSpPr>
        <p:spPr>
          <a:xfrm>
            <a:off x="8166065" y="5612864"/>
            <a:ext cx="1971852" cy="1707578"/>
          </a:xfrm>
          <a:custGeom>
            <a:avLst/>
            <a:gdLst/>
            <a:ahLst/>
            <a:cxnLst/>
            <a:rect l="l" t="t" r="r" b="b"/>
            <a:pathLst>
              <a:path w="1010602" h="875157" extrusionOk="0">
                <a:moveTo>
                  <a:pt x="252603" y="0"/>
                </a:moveTo>
                <a:lnTo>
                  <a:pt x="757904" y="0"/>
                </a:lnTo>
                <a:lnTo>
                  <a:pt x="1010603" y="437579"/>
                </a:lnTo>
                <a:lnTo>
                  <a:pt x="757904" y="875157"/>
                </a:lnTo>
                <a:lnTo>
                  <a:pt x="252603" y="875157"/>
                </a:lnTo>
                <a:lnTo>
                  <a:pt x="0" y="437579"/>
                </a:lnTo>
                <a:lnTo>
                  <a:pt x="252603" y="0"/>
                </a:lnTo>
                <a:close/>
              </a:path>
            </a:pathLst>
          </a:custGeom>
          <a:noFill/>
          <a:ln w="1217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sp>
        <p:nvSpPr>
          <p:cNvPr id="467" name="Google Shape;467;p6"/>
          <p:cNvSpPr/>
          <p:nvPr/>
        </p:nvSpPr>
        <p:spPr>
          <a:xfrm>
            <a:off x="2484466" y="4270259"/>
            <a:ext cx="4079994" cy="126188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800" b="1" i="0" u="none" strike="noStrike" cap="none">
                <a:solidFill>
                  <a:schemeClr val="lt1"/>
                </a:solidFill>
                <a:latin typeface="Calibri"/>
                <a:ea typeface="Calibri"/>
                <a:cs typeface="Calibri"/>
                <a:sym typeface="Calibri"/>
              </a:rPr>
              <a:t>Vitesse de traitement :</a:t>
            </a:r>
            <a:endParaRPr>
              <a:latin typeface="Calibri"/>
              <a:ea typeface="Calibri"/>
              <a:cs typeface="Calibri"/>
              <a:sym typeface="Calibri"/>
            </a:endParaRPr>
          </a:p>
          <a:p>
            <a:pPr marL="342900" marR="0" lvl="0" indent="-342900" algn="l" rtl="0">
              <a:lnSpc>
                <a:spcPct val="100000"/>
              </a:lnSpc>
              <a:spcBef>
                <a:spcPts val="0"/>
              </a:spcBef>
              <a:spcAft>
                <a:spcPts val="0"/>
              </a:spcAft>
              <a:buClr>
                <a:srgbClr val="000000"/>
              </a:buClr>
              <a:buSzPts val="2400"/>
              <a:buFont typeface="Calibri"/>
              <a:buChar char="-"/>
            </a:pPr>
            <a:r>
              <a:rPr lang="en-GB" sz="2400" b="1" i="0" u="none" strike="noStrike" cap="none">
                <a:solidFill>
                  <a:srgbClr val="3B3B3B"/>
                </a:solidFill>
                <a:latin typeface="Calibri"/>
                <a:ea typeface="Calibri"/>
                <a:cs typeface="Calibri"/>
                <a:sym typeface="Calibri"/>
              </a:rPr>
              <a:t>Conservation en mémoire</a:t>
            </a:r>
            <a:endParaRPr sz="2400" b="1" i="0" u="none" strike="noStrike" cap="none">
              <a:solidFill>
                <a:srgbClr val="3B3B3B"/>
              </a:solidFill>
              <a:latin typeface="Calibri"/>
              <a:ea typeface="Calibri"/>
              <a:cs typeface="Calibri"/>
              <a:sym typeface="Calibri"/>
            </a:endParaRPr>
          </a:p>
          <a:p>
            <a:pPr marL="342900" marR="0" lvl="0" indent="-342900" algn="l" rtl="0">
              <a:lnSpc>
                <a:spcPct val="100000"/>
              </a:lnSpc>
              <a:spcBef>
                <a:spcPts val="0"/>
              </a:spcBef>
              <a:spcAft>
                <a:spcPts val="0"/>
              </a:spcAft>
              <a:buClr>
                <a:srgbClr val="000000"/>
              </a:buClr>
              <a:buSzPts val="2400"/>
              <a:buFont typeface="Calibri"/>
              <a:buChar char="-"/>
            </a:pPr>
            <a:r>
              <a:rPr lang="en-GB" sz="2400" b="1" i="0" u="none" strike="noStrike" cap="none">
                <a:solidFill>
                  <a:srgbClr val="3B3B3B"/>
                </a:solidFill>
                <a:latin typeface="Calibri"/>
                <a:ea typeface="Calibri"/>
                <a:cs typeface="Calibri"/>
                <a:sym typeface="Calibri"/>
              </a:rPr>
              <a:t>Lazy evaluation</a:t>
            </a:r>
            <a:endParaRPr>
              <a:latin typeface="Calibri"/>
              <a:ea typeface="Calibri"/>
              <a:cs typeface="Calibri"/>
              <a:sym typeface="Calibri"/>
            </a:endParaRPr>
          </a:p>
        </p:txBody>
      </p:sp>
      <p:sp>
        <p:nvSpPr>
          <p:cNvPr id="468" name="Google Shape;468;p6"/>
          <p:cNvSpPr/>
          <p:nvPr/>
        </p:nvSpPr>
        <p:spPr>
          <a:xfrm>
            <a:off x="2744195" y="2885425"/>
            <a:ext cx="14065069" cy="5770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800" b="1" i="0" u="none" strike="noStrike" cap="none">
                <a:solidFill>
                  <a:srgbClr val="000000"/>
                </a:solidFill>
                <a:latin typeface="Calibri"/>
                <a:ea typeface="Calibri"/>
                <a:cs typeface="Calibri"/>
                <a:sym typeface="Calibri"/>
              </a:rPr>
              <a:t>Quelques raisons pour lesquelles j'ai choisi Apache Spark plutôt que Hadoop </a:t>
            </a:r>
            <a:endParaRPr sz="2800" b="1" i="0" u="none" strike="noStrike" cap="none">
              <a:solidFill>
                <a:srgbClr val="000000"/>
              </a:solidFill>
              <a:latin typeface="Calibri"/>
              <a:ea typeface="Calibri"/>
              <a:cs typeface="Calibri"/>
              <a:sym typeface="Calibri"/>
            </a:endParaRPr>
          </a:p>
        </p:txBody>
      </p:sp>
      <p:pic>
        <p:nvPicPr>
          <p:cNvPr id="469" name="Google Shape;469;p6"/>
          <p:cNvPicPr preferRelativeResize="0"/>
          <p:nvPr/>
        </p:nvPicPr>
        <p:blipFill rotWithShape="1">
          <a:blip r:embed="rId8">
            <a:alphaModFix/>
          </a:blip>
          <a:srcRect/>
          <a:stretch/>
        </p:blipFill>
        <p:spPr>
          <a:xfrm>
            <a:off x="8461800" y="5698752"/>
            <a:ext cx="1469286" cy="1433585"/>
          </a:xfrm>
          <a:prstGeom prst="rect">
            <a:avLst/>
          </a:prstGeom>
          <a:noFill/>
          <a:ln>
            <a:noFill/>
          </a:ln>
        </p:spPr>
      </p:pic>
      <p:pic>
        <p:nvPicPr>
          <p:cNvPr id="470" name="Google Shape;470;p6"/>
          <p:cNvPicPr preferRelativeResize="0"/>
          <p:nvPr/>
        </p:nvPicPr>
        <p:blipFill rotWithShape="1">
          <a:blip r:embed="rId9">
            <a:alphaModFix/>
          </a:blip>
          <a:srcRect/>
          <a:stretch/>
        </p:blipFill>
        <p:spPr>
          <a:xfrm>
            <a:off x="911647" y="7530820"/>
            <a:ext cx="1409475" cy="1231062"/>
          </a:xfrm>
          <a:custGeom>
            <a:avLst/>
            <a:gdLst/>
            <a:ahLst/>
            <a:cxnLst/>
            <a:rect l="l" t="t" r="r" b="b"/>
            <a:pathLst>
              <a:path w="722376" h="630936" extrusionOk="0">
                <a:moveTo>
                  <a:pt x="0" y="0"/>
                </a:moveTo>
                <a:lnTo>
                  <a:pt x="722376" y="0"/>
                </a:lnTo>
                <a:lnTo>
                  <a:pt x="722376" y="630936"/>
                </a:lnTo>
                <a:lnTo>
                  <a:pt x="0" y="630936"/>
                </a:lnTo>
                <a:close/>
              </a:path>
            </a:pathLst>
          </a:custGeom>
          <a:noFill/>
          <a:ln>
            <a:noFill/>
          </a:ln>
        </p:spPr>
      </p:pic>
      <p:sp>
        <p:nvSpPr>
          <p:cNvPr id="471" name="Google Shape;471;p6"/>
          <p:cNvSpPr/>
          <p:nvPr/>
        </p:nvSpPr>
        <p:spPr>
          <a:xfrm>
            <a:off x="958352" y="7559254"/>
            <a:ext cx="1319337" cy="1142598"/>
          </a:xfrm>
          <a:custGeom>
            <a:avLst/>
            <a:gdLst/>
            <a:ahLst/>
            <a:cxnLst/>
            <a:rect l="l" t="t" r="r" b="b"/>
            <a:pathLst>
              <a:path w="676179" h="585597" extrusionOk="0">
                <a:moveTo>
                  <a:pt x="507111" y="0"/>
                </a:moveTo>
                <a:lnTo>
                  <a:pt x="168973" y="0"/>
                </a:lnTo>
                <a:lnTo>
                  <a:pt x="0" y="292799"/>
                </a:lnTo>
                <a:lnTo>
                  <a:pt x="168973" y="585597"/>
                </a:lnTo>
                <a:lnTo>
                  <a:pt x="507111" y="585597"/>
                </a:lnTo>
                <a:lnTo>
                  <a:pt x="676180" y="292799"/>
                </a:lnTo>
                <a:lnTo>
                  <a:pt x="507111"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3150" b="1" i="0" u="none" strike="noStrike" cap="none">
                <a:solidFill>
                  <a:srgbClr val="C5DCDF"/>
                </a:solidFill>
                <a:latin typeface="Arial"/>
                <a:ea typeface="Arial"/>
                <a:cs typeface="Arial"/>
                <a:sym typeface="Arial"/>
              </a:rPr>
              <a:t>02</a:t>
            </a:r>
            <a:endParaRPr sz="3150" b="1" i="0" u="none" strike="noStrike" cap="none">
              <a:solidFill>
                <a:srgbClr val="C5DCDF"/>
              </a:solidFill>
              <a:latin typeface="Arial"/>
              <a:ea typeface="Arial"/>
              <a:cs typeface="Arial"/>
              <a:sym typeface="Arial"/>
            </a:endParaRPr>
          </a:p>
        </p:txBody>
      </p:sp>
      <p:sp>
        <p:nvSpPr>
          <p:cNvPr id="472" name="Google Shape;472;p6"/>
          <p:cNvSpPr/>
          <p:nvPr/>
        </p:nvSpPr>
        <p:spPr>
          <a:xfrm>
            <a:off x="1031148" y="7636197"/>
            <a:ext cx="1141667" cy="988715"/>
          </a:xfrm>
          <a:custGeom>
            <a:avLst/>
            <a:gdLst/>
            <a:ahLst/>
            <a:cxnLst/>
            <a:rect l="l" t="t" r="r" b="b"/>
            <a:pathLst>
              <a:path w="585120" h="506730" extrusionOk="0">
                <a:moveTo>
                  <a:pt x="438817" y="0"/>
                </a:moveTo>
                <a:lnTo>
                  <a:pt x="146209" y="0"/>
                </a:lnTo>
                <a:lnTo>
                  <a:pt x="0" y="253365"/>
                </a:lnTo>
                <a:lnTo>
                  <a:pt x="146209" y="506730"/>
                </a:lnTo>
                <a:lnTo>
                  <a:pt x="438817" y="506730"/>
                </a:lnTo>
                <a:lnTo>
                  <a:pt x="585121" y="253365"/>
                </a:lnTo>
                <a:lnTo>
                  <a:pt x="438817" y="0"/>
                </a:lnTo>
                <a:close/>
              </a:path>
            </a:pathLst>
          </a:custGeom>
          <a:no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sp>
        <p:nvSpPr>
          <p:cNvPr id="473" name="Google Shape;473;p6"/>
          <p:cNvSpPr/>
          <p:nvPr/>
        </p:nvSpPr>
        <p:spPr>
          <a:xfrm>
            <a:off x="2510198" y="7697187"/>
            <a:ext cx="3904400"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800" b="1" i="0" u="none" strike="noStrike" cap="none" dirty="0" err="1">
                <a:solidFill>
                  <a:schemeClr val="lt1"/>
                </a:solidFill>
                <a:latin typeface="Calibri"/>
                <a:ea typeface="Calibri"/>
                <a:cs typeface="Calibri"/>
                <a:sym typeface="Calibri"/>
              </a:rPr>
              <a:t>Capacité</a:t>
            </a:r>
            <a:r>
              <a:rPr lang="en-GB" sz="2800" b="1" i="0" u="none" strike="noStrike" cap="none" dirty="0">
                <a:solidFill>
                  <a:schemeClr val="lt1"/>
                </a:solidFill>
                <a:latin typeface="Calibri"/>
                <a:ea typeface="Calibri"/>
                <a:cs typeface="Calibri"/>
                <a:sym typeface="Calibri"/>
              </a:rPr>
              <a:t> de </a:t>
            </a:r>
            <a:r>
              <a:rPr lang="en-GB" sz="2800" b="1" i="0" u="none" strike="noStrike" cap="none" dirty="0" err="1">
                <a:solidFill>
                  <a:schemeClr val="lt1"/>
                </a:solidFill>
                <a:latin typeface="Calibri"/>
                <a:ea typeface="Calibri"/>
                <a:cs typeface="Calibri"/>
                <a:sym typeface="Calibri"/>
              </a:rPr>
              <a:t>traitement</a:t>
            </a:r>
            <a:r>
              <a:rPr lang="en-GB" sz="2800" b="1" i="0" u="none" strike="noStrike" cap="none" dirty="0">
                <a:solidFill>
                  <a:schemeClr val="lt1"/>
                </a:solidFill>
                <a:latin typeface="Calibri"/>
                <a:ea typeface="Calibri"/>
                <a:cs typeface="Calibri"/>
                <a:sym typeface="Calibri"/>
              </a:rPr>
              <a:t> </a:t>
            </a:r>
            <a:r>
              <a:rPr lang="en-GB" sz="2800" b="1" i="0" u="none" strike="noStrike" cap="none" dirty="0" err="1">
                <a:solidFill>
                  <a:schemeClr val="lt1"/>
                </a:solidFill>
                <a:latin typeface="Calibri"/>
                <a:ea typeface="Calibri"/>
                <a:cs typeface="Calibri"/>
                <a:sym typeface="Calibri"/>
              </a:rPr>
              <a:t>en</a:t>
            </a:r>
            <a:r>
              <a:rPr lang="en-GB" sz="2800" b="1" i="0" u="none" strike="noStrike" cap="none" dirty="0">
                <a:solidFill>
                  <a:schemeClr val="lt1"/>
                </a:solidFill>
                <a:latin typeface="Calibri"/>
                <a:ea typeface="Calibri"/>
                <a:cs typeface="Calibri"/>
                <a:sym typeface="Calibri"/>
              </a:rPr>
              <a:t> temps </a:t>
            </a:r>
            <a:r>
              <a:rPr lang="en-GB" sz="2800" b="1" i="0" u="none" strike="noStrike" cap="none" dirty="0" err="1">
                <a:solidFill>
                  <a:schemeClr val="lt1"/>
                </a:solidFill>
                <a:latin typeface="Calibri"/>
                <a:ea typeface="Calibri"/>
                <a:cs typeface="Calibri"/>
                <a:sym typeface="Calibri"/>
              </a:rPr>
              <a:t>réel</a:t>
            </a:r>
            <a:endParaRPr sz="2800" b="1" i="0" u="none" strike="noStrike" cap="none" dirty="0">
              <a:solidFill>
                <a:schemeClr val="lt1"/>
              </a:solidFill>
              <a:latin typeface="Calibri"/>
              <a:ea typeface="Calibri"/>
              <a:cs typeface="Calibri"/>
              <a:sym typeface="Calibri"/>
            </a:endParaRPr>
          </a:p>
        </p:txBody>
      </p:sp>
      <p:sp>
        <p:nvSpPr>
          <p:cNvPr id="474" name="Google Shape;474;p6"/>
          <p:cNvSpPr/>
          <p:nvPr/>
        </p:nvSpPr>
        <p:spPr>
          <a:xfrm>
            <a:off x="11718752" y="4175111"/>
            <a:ext cx="5886872" cy="1329932"/>
          </a:xfrm>
          <a:custGeom>
            <a:avLst/>
            <a:gdLst/>
            <a:ahLst/>
            <a:cxnLst/>
            <a:rect l="l" t="t" r="r" b="b"/>
            <a:pathLst>
              <a:path w="2059590" h="681608" extrusionOk="0">
                <a:moveTo>
                  <a:pt x="2059591" y="340805"/>
                </a:moveTo>
                <a:lnTo>
                  <a:pt x="1862900" y="0"/>
                </a:lnTo>
                <a:lnTo>
                  <a:pt x="196786" y="0"/>
                </a:lnTo>
                <a:lnTo>
                  <a:pt x="0" y="340805"/>
                </a:lnTo>
                <a:lnTo>
                  <a:pt x="196786" y="681609"/>
                </a:lnTo>
                <a:lnTo>
                  <a:pt x="1862900" y="681609"/>
                </a:lnTo>
                <a:lnTo>
                  <a:pt x="2059591" y="340805"/>
                </a:lnTo>
                <a:close/>
              </a:path>
            </a:pathLst>
          </a:custGeom>
          <a:solidFill>
            <a:srgbClr val="5FC5A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20A280"/>
              </a:solidFill>
              <a:latin typeface="Arial"/>
              <a:ea typeface="Arial"/>
              <a:cs typeface="Arial"/>
              <a:sym typeface="Arial"/>
            </a:endParaRPr>
          </a:p>
        </p:txBody>
      </p:sp>
      <p:sp>
        <p:nvSpPr>
          <p:cNvPr id="475" name="Google Shape;475;p6"/>
          <p:cNvSpPr/>
          <p:nvPr/>
        </p:nvSpPr>
        <p:spPr>
          <a:xfrm>
            <a:off x="15825728" y="4175018"/>
            <a:ext cx="1739543" cy="1329932"/>
          </a:xfrm>
          <a:custGeom>
            <a:avLst/>
            <a:gdLst/>
            <a:ahLst/>
            <a:cxnLst/>
            <a:rect l="l" t="t" r="r" b="b"/>
            <a:pathLst>
              <a:path w="891540" h="681608" extrusionOk="0">
                <a:moveTo>
                  <a:pt x="891540" y="340805"/>
                </a:moveTo>
                <a:lnTo>
                  <a:pt x="694754" y="0"/>
                </a:lnTo>
                <a:lnTo>
                  <a:pt x="196786" y="0"/>
                </a:lnTo>
                <a:lnTo>
                  <a:pt x="0" y="340805"/>
                </a:lnTo>
                <a:lnTo>
                  <a:pt x="196786" y="681609"/>
                </a:lnTo>
                <a:lnTo>
                  <a:pt x="694754" y="681609"/>
                </a:lnTo>
                <a:lnTo>
                  <a:pt x="891540" y="340805"/>
                </a:lnTo>
                <a:close/>
              </a:path>
            </a:pathLst>
          </a:custGeom>
          <a:solidFill>
            <a:srgbClr val="20A2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pic>
        <p:nvPicPr>
          <p:cNvPr id="476" name="Google Shape;476;p6"/>
          <p:cNvPicPr preferRelativeResize="0"/>
          <p:nvPr/>
        </p:nvPicPr>
        <p:blipFill rotWithShape="1">
          <a:blip r:embed="rId9">
            <a:alphaModFix/>
          </a:blip>
          <a:srcRect/>
          <a:stretch/>
        </p:blipFill>
        <p:spPr>
          <a:xfrm>
            <a:off x="15990018" y="4240250"/>
            <a:ext cx="1409475" cy="1231062"/>
          </a:xfrm>
          <a:custGeom>
            <a:avLst/>
            <a:gdLst/>
            <a:ahLst/>
            <a:cxnLst/>
            <a:rect l="l" t="t" r="r" b="b"/>
            <a:pathLst>
              <a:path w="722376" h="630936" extrusionOk="0">
                <a:moveTo>
                  <a:pt x="0" y="0"/>
                </a:moveTo>
                <a:lnTo>
                  <a:pt x="722376" y="0"/>
                </a:lnTo>
                <a:lnTo>
                  <a:pt x="722376" y="630936"/>
                </a:lnTo>
                <a:lnTo>
                  <a:pt x="0" y="630936"/>
                </a:lnTo>
                <a:close/>
              </a:path>
            </a:pathLst>
          </a:custGeom>
          <a:noFill/>
          <a:ln>
            <a:noFill/>
          </a:ln>
        </p:spPr>
      </p:pic>
      <p:sp>
        <p:nvSpPr>
          <p:cNvPr id="477" name="Google Shape;477;p6"/>
          <p:cNvSpPr/>
          <p:nvPr/>
        </p:nvSpPr>
        <p:spPr>
          <a:xfrm>
            <a:off x="16020681" y="4268684"/>
            <a:ext cx="1319337" cy="1142598"/>
          </a:xfrm>
          <a:custGeom>
            <a:avLst/>
            <a:gdLst/>
            <a:ahLst/>
            <a:cxnLst/>
            <a:rect l="l" t="t" r="r" b="b"/>
            <a:pathLst>
              <a:path w="676179" h="585597" extrusionOk="0">
                <a:moveTo>
                  <a:pt x="507111" y="0"/>
                </a:moveTo>
                <a:lnTo>
                  <a:pt x="168973" y="0"/>
                </a:lnTo>
                <a:lnTo>
                  <a:pt x="0" y="292799"/>
                </a:lnTo>
                <a:lnTo>
                  <a:pt x="168973" y="585597"/>
                </a:lnTo>
                <a:lnTo>
                  <a:pt x="507111" y="585597"/>
                </a:lnTo>
                <a:lnTo>
                  <a:pt x="676180" y="292799"/>
                </a:lnTo>
                <a:lnTo>
                  <a:pt x="507111"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3150" b="1" i="0" u="none" strike="noStrike" cap="none">
                <a:solidFill>
                  <a:srgbClr val="C5DCDF"/>
                </a:solidFill>
                <a:latin typeface="Arial"/>
                <a:ea typeface="Arial"/>
                <a:cs typeface="Arial"/>
                <a:sym typeface="Arial"/>
              </a:rPr>
              <a:t>03</a:t>
            </a:r>
            <a:endParaRPr sz="3150" b="1" i="0" u="none" strike="noStrike" cap="none">
              <a:solidFill>
                <a:srgbClr val="C5DCDF"/>
              </a:solidFill>
              <a:latin typeface="Arial"/>
              <a:ea typeface="Arial"/>
              <a:cs typeface="Arial"/>
              <a:sym typeface="Arial"/>
            </a:endParaRPr>
          </a:p>
        </p:txBody>
      </p:sp>
      <p:sp>
        <p:nvSpPr>
          <p:cNvPr id="478" name="Google Shape;478;p6"/>
          <p:cNvSpPr/>
          <p:nvPr/>
        </p:nvSpPr>
        <p:spPr>
          <a:xfrm>
            <a:off x="16109519" y="4345627"/>
            <a:ext cx="1141667" cy="988715"/>
          </a:xfrm>
          <a:custGeom>
            <a:avLst/>
            <a:gdLst/>
            <a:ahLst/>
            <a:cxnLst/>
            <a:rect l="l" t="t" r="r" b="b"/>
            <a:pathLst>
              <a:path w="585120" h="506730" extrusionOk="0">
                <a:moveTo>
                  <a:pt x="438817" y="0"/>
                </a:moveTo>
                <a:lnTo>
                  <a:pt x="146209" y="0"/>
                </a:lnTo>
                <a:lnTo>
                  <a:pt x="0" y="253365"/>
                </a:lnTo>
                <a:lnTo>
                  <a:pt x="146209" y="506730"/>
                </a:lnTo>
                <a:lnTo>
                  <a:pt x="438817" y="506730"/>
                </a:lnTo>
                <a:lnTo>
                  <a:pt x="585121" y="253365"/>
                </a:lnTo>
                <a:lnTo>
                  <a:pt x="438817" y="0"/>
                </a:lnTo>
                <a:close/>
              </a:path>
            </a:pathLst>
          </a:custGeom>
          <a:no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sp>
        <p:nvSpPr>
          <p:cNvPr id="479" name="Google Shape;479;p6"/>
          <p:cNvSpPr/>
          <p:nvPr/>
        </p:nvSpPr>
        <p:spPr>
          <a:xfrm>
            <a:off x="12230504" y="4149945"/>
            <a:ext cx="4379352" cy="13849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800" b="1" i="0" u="none" strike="noStrike" cap="none">
                <a:solidFill>
                  <a:schemeClr val="lt1"/>
                </a:solidFill>
                <a:latin typeface="Calibri"/>
                <a:ea typeface="Calibri"/>
                <a:cs typeface="Calibri"/>
                <a:sym typeface="Calibri"/>
              </a:rPr>
              <a:t>Integration de Hadoop</a:t>
            </a:r>
            <a:br>
              <a:rPr lang="en-GB" sz="2800" b="1" i="0" u="none" strike="noStrike" cap="none">
                <a:solidFill>
                  <a:schemeClr val="lt1"/>
                </a:solidFill>
                <a:latin typeface="Calibri"/>
                <a:ea typeface="Calibri"/>
                <a:cs typeface="Calibri"/>
                <a:sym typeface="Calibri"/>
              </a:rPr>
            </a:br>
            <a:r>
              <a:rPr lang="en-GB" sz="2800" b="1" i="0" u="none" strike="noStrike" cap="none">
                <a:solidFill>
                  <a:schemeClr val="lt1"/>
                </a:solidFill>
                <a:latin typeface="Calibri"/>
                <a:ea typeface="Calibri"/>
                <a:cs typeface="Calibri"/>
                <a:sym typeface="Calibri"/>
              </a:rPr>
              <a:t>                + </a:t>
            </a:r>
            <a:endParaRPr>
              <a:latin typeface="Calibri"/>
              <a:ea typeface="Calibri"/>
              <a:cs typeface="Calibri"/>
              <a:sym typeface="Calibri"/>
            </a:endParaRPr>
          </a:p>
          <a:p>
            <a:pPr marL="0" marR="0" lvl="0" indent="0" algn="l" rtl="0">
              <a:lnSpc>
                <a:spcPct val="100000"/>
              </a:lnSpc>
              <a:spcBef>
                <a:spcPts val="0"/>
              </a:spcBef>
              <a:spcAft>
                <a:spcPts val="0"/>
              </a:spcAft>
              <a:buNone/>
            </a:pPr>
            <a:r>
              <a:rPr lang="en-GB" sz="2800" b="1" i="0" u="none" strike="noStrike" cap="none">
                <a:solidFill>
                  <a:schemeClr val="lt1"/>
                </a:solidFill>
                <a:latin typeface="Calibri"/>
                <a:ea typeface="Calibri"/>
                <a:cs typeface="Calibri"/>
                <a:sym typeface="Calibri"/>
              </a:rPr>
              <a:t>Analyses avancées</a:t>
            </a:r>
            <a:endParaRPr sz="2800" b="1" i="0" u="none" strike="noStrike" cap="none">
              <a:solidFill>
                <a:schemeClr val="lt1"/>
              </a:solidFill>
              <a:latin typeface="Calibri"/>
              <a:ea typeface="Calibri"/>
              <a:cs typeface="Calibri"/>
              <a:sym typeface="Calibri"/>
            </a:endParaRPr>
          </a:p>
        </p:txBody>
      </p:sp>
      <p:sp>
        <p:nvSpPr>
          <p:cNvPr id="480" name="Google Shape;480;p6"/>
          <p:cNvSpPr/>
          <p:nvPr/>
        </p:nvSpPr>
        <p:spPr>
          <a:xfrm>
            <a:off x="11718752" y="7422778"/>
            <a:ext cx="5886872" cy="1329932"/>
          </a:xfrm>
          <a:custGeom>
            <a:avLst/>
            <a:gdLst/>
            <a:ahLst/>
            <a:cxnLst/>
            <a:rect l="l" t="t" r="r" b="b"/>
            <a:pathLst>
              <a:path w="2059590" h="681608" extrusionOk="0">
                <a:moveTo>
                  <a:pt x="2059591" y="340805"/>
                </a:moveTo>
                <a:lnTo>
                  <a:pt x="1862900" y="0"/>
                </a:lnTo>
                <a:lnTo>
                  <a:pt x="196786" y="0"/>
                </a:lnTo>
                <a:lnTo>
                  <a:pt x="0" y="340805"/>
                </a:lnTo>
                <a:lnTo>
                  <a:pt x="196786" y="681609"/>
                </a:lnTo>
                <a:lnTo>
                  <a:pt x="1862900" y="681609"/>
                </a:lnTo>
                <a:lnTo>
                  <a:pt x="2059591" y="340805"/>
                </a:lnTo>
                <a:close/>
              </a:path>
            </a:pathLst>
          </a:custGeom>
          <a:solidFill>
            <a:srgbClr val="5FC5A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20A280"/>
              </a:solidFill>
              <a:latin typeface="Arial"/>
              <a:ea typeface="Arial"/>
              <a:cs typeface="Arial"/>
              <a:sym typeface="Arial"/>
            </a:endParaRPr>
          </a:p>
        </p:txBody>
      </p:sp>
      <p:sp>
        <p:nvSpPr>
          <p:cNvPr id="481" name="Google Shape;481;p6"/>
          <p:cNvSpPr/>
          <p:nvPr/>
        </p:nvSpPr>
        <p:spPr>
          <a:xfrm>
            <a:off x="15825728" y="7422685"/>
            <a:ext cx="1739543" cy="1329932"/>
          </a:xfrm>
          <a:custGeom>
            <a:avLst/>
            <a:gdLst/>
            <a:ahLst/>
            <a:cxnLst/>
            <a:rect l="l" t="t" r="r" b="b"/>
            <a:pathLst>
              <a:path w="891540" h="681608" extrusionOk="0">
                <a:moveTo>
                  <a:pt x="891540" y="340805"/>
                </a:moveTo>
                <a:lnTo>
                  <a:pt x="694754" y="0"/>
                </a:lnTo>
                <a:lnTo>
                  <a:pt x="196786" y="0"/>
                </a:lnTo>
                <a:lnTo>
                  <a:pt x="0" y="340805"/>
                </a:lnTo>
                <a:lnTo>
                  <a:pt x="196786" y="681609"/>
                </a:lnTo>
                <a:lnTo>
                  <a:pt x="694754" y="681609"/>
                </a:lnTo>
                <a:lnTo>
                  <a:pt x="891540" y="340805"/>
                </a:lnTo>
                <a:close/>
              </a:path>
            </a:pathLst>
          </a:custGeom>
          <a:solidFill>
            <a:srgbClr val="20A2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pic>
        <p:nvPicPr>
          <p:cNvPr id="482" name="Google Shape;482;p6"/>
          <p:cNvPicPr preferRelativeResize="0"/>
          <p:nvPr/>
        </p:nvPicPr>
        <p:blipFill rotWithShape="1">
          <a:blip r:embed="rId9">
            <a:alphaModFix/>
          </a:blip>
          <a:srcRect/>
          <a:stretch/>
        </p:blipFill>
        <p:spPr>
          <a:xfrm>
            <a:off x="15990018" y="7487917"/>
            <a:ext cx="1409475" cy="1231062"/>
          </a:xfrm>
          <a:custGeom>
            <a:avLst/>
            <a:gdLst/>
            <a:ahLst/>
            <a:cxnLst/>
            <a:rect l="l" t="t" r="r" b="b"/>
            <a:pathLst>
              <a:path w="722376" h="630936" extrusionOk="0">
                <a:moveTo>
                  <a:pt x="0" y="0"/>
                </a:moveTo>
                <a:lnTo>
                  <a:pt x="722376" y="0"/>
                </a:lnTo>
                <a:lnTo>
                  <a:pt x="722376" y="630936"/>
                </a:lnTo>
                <a:lnTo>
                  <a:pt x="0" y="630936"/>
                </a:lnTo>
                <a:close/>
              </a:path>
            </a:pathLst>
          </a:custGeom>
          <a:noFill/>
          <a:ln>
            <a:noFill/>
          </a:ln>
        </p:spPr>
      </p:pic>
      <p:sp>
        <p:nvSpPr>
          <p:cNvPr id="483" name="Google Shape;483;p6"/>
          <p:cNvSpPr/>
          <p:nvPr/>
        </p:nvSpPr>
        <p:spPr>
          <a:xfrm>
            <a:off x="16020681" y="7516351"/>
            <a:ext cx="1319337" cy="1142598"/>
          </a:xfrm>
          <a:custGeom>
            <a:avLst/>
            <a:gdLst/>
            <a:ahLst/>
            <a:cxnLst/>
            <a:rect l="l" t="t" r="r" b="b"/>
            <a:pathLst>
              <a:path w="676179" h="585597" extrusionOk="0">
                <a:moveTo>
                  <a:pt x="507111" y="0"/>
                </a:moveTo>
                <a:lnTo>
                  <a:pt x="168973" y="0"/>
                </a:lnTo>
                <a:lnTo>
                  <a:pt x="0" y="292799"/>
                </a:lnTo>
                <a:lnTo>
                  <a:pt x="168973" y="585597"/>
                </a:lnTo>
                <a:lnTo>
                  <a:pt x="507111" y="585597"/>
                </a:lnTo>
                <a:lnTo>
                  <a:pt x="676180" y="292799"/>
                </a:lnTo>
                <a:lnTo>
                  <a:pt x="507111"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3150" b="1" i="0" u="none" strike="noStrike" cap="none">
                <a:solidFill>
                  <a:srgbClr val="C5DCDF"/>
                </a:solidFill>
                <a:latin typeface="Arial"/>
                <a:ea typeface="Arial"/>
                <a:cs typeface="Arial"/>
                <a:sym typeface="Arial"/>
              </a:rPr>
              <a:t>04</a:t>
            </a:r>
            <a:endParaRPr sz="3150" b="1" i="0" u="none" strike="noStrike" cap="none">
              <a:solidFill>
                <a:srgbClr val="C5DCDF"/>
              </a:solidFill>
              <a:latin typeface="Arial"/>
              <a:ea typeface="Arial"/>
              <a:cs typeface="Arial"/>
              <a:sym typeface="Arial"/>
            </a:endParaRPr>
          </a:p>
        </p:txBody>
      </p:sp>
      <p:sp>
        <p:nvSpPr>
          <p:cNvPr id="484" name="Google Shape;484;p6"/>
          <p:cNvSpPr/>
          <p:nvPr/>
        </p:nvSpPr>
        <p:spPr>
          <a:xfrm>
            <a:off x="16109519" y="7593294"/>
            <a:ext cx="1141667" cy="988715"/>
          </a:xfrm>
          <a:custGeom>
            <a:avLst/>
            <a:gdLst/>
            <a:ahLst/>
            <a:cxnLst/>
            <a:rect l="l" t="t" r="r" b="b"/>
            <a:pathLst>
              <a:path w="585120" h="506730" extrusionOk="0">
                <a:moveTo>
                  <a:pt x="438817" y="0"/>
                </a:moveTo>
                <a:lnTo>
                  <a:pt x="146209" y="0"/>
                </a:lnTo>
                <a:lnTo>
                  <a:pt x="0" y="253365"/>
                </a:lnTo>
                <a:lnTo>
                  <a:pt x="146209" y="506730"/>
                </a:lnTo>
                <a:lnTo>
                  <a:pt x="438817" y="506730"/>
                </a:lnTo>
                <a:lnTo>
                  <a:pt x="585121" y="253365"/>
                </a:lnTo>
                <a:lnTo>
                  <a:pt x="438817" y="0"/>
                </a:lnTo>
                <a:close/>
              </a:path>
            </a:pathLst>
          </a:custGeom>
          <a:no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sp>
        <p:nvSpPr>
          <p:cNvPr id="485" name="Google Shape;485;p6"/>
          <p:cNvSpPr/>
          <p:nvPr/>
        </p:nvSpPr>
        <p:spPr>
          <a:xfrm>
            <a:off x="12342798" y="7862830"/>
            <a:ext cx="372761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800" b="1" i="0" u="none" strike="noStrike" cap="none">
                <a:solidFill>
                  <a:schemeClr val="lt1"/>
                </a:solidFill>
                <a:latin typeface="Calibri"/>
                <a:ea typeface="Calibri"/>
                <a:cs typeface="Calibri"/>
                <a:sym typeface="Calibri"/>
              </a:rPr>
              <a:t>User-Friendly</a:t>
            </a:r>
            <a:endParaRPr>
              <a:latin typeface="Calibri"/>
              <a:ea typeface="Calibri"/>
              <a:cs typeface="Calibri"/>
              <a:sym typeface="Calibri"/>
            </a:endParaRPr>
          </a:p>
        </p:txBody>
      </p:sp>
      <p:sp>
        <p:nvSpPr>
          <p:cNvPr id="486" name="Google Shape;486;p6"/>
          <p:cNvSpPr/>
          <p:nvPr/>
        </p:nvSpPr>
        <p:spPr>
          <a:xfrm rot="10800000">
            <a:off x="11050025" y="4841897"/>
            <a:ext cx="657501" cy="3262573"/>
          </a:xfrm>
          <a:custGeom>
            <a:avLst/>
            <a:gdLst/>
            <a:ahLst/>
            <a:cxnLst/>
            <a:rect l="l" t="t" r="r" b="b"/>
            <a:pathLst>
              <a:path w="685704" h="1652587" extrusionOk="0">
                <a:moveTo>
                  <a:pt x="0" y="0"/>
                </a:moveTo>
                <a:lnTo>
                  <a:pt x="444437" y="0"/>
                </a:lnTo>
                <a:cubicBezTo>
                  <a:pt x="577682" y="0"/>
                  <a:pt x="685705" y="108023"/>
                  <a:pt x="685705" y="241268"/>
                </a:cubicBezTo>
                <a:lnTo>
                  <a:pt x="685705" y="1411319"/>
                </a:lnTo>
                <a:cubicBezTo>
                  <a:pt x="685705" y="1544565"/>
                  <a:pt x="577682" y="1652587"/>
                  <a:pt x="444437" y="1652587"/>
                </a:cubicBezTo>
                <a:lnTo>
                  <a:pt x="0" y="1652587"/>
                </a:lnTo>
              </a:path>
            </a:pathLst>
          </a:custGeom>
          <a:noFill/>
          <a:ln w="28575" cap="flat" cmpd="sng">
            <a:solidFill>
              <a:srgbClr val="20A28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sp>
        <p:nvSpPr>
          <p:cNvPr id="487" name="Google Shape;487;p6"/>
          <p:cNvSpPr/>
          <p:nvPr/>
        </p:nvSpPr>
        <p:spPr>
          <a:xfrm flipH="1">
            <a:off x="10314378" y="6461879"/>
            <a:ext cx="751030" cy="45719"/>
          </a:xfrm>
          <a:custGeom>
            <a:avLst/>
            <a:gdLst/>
            <a:ahLst/>
            <a:cxnLst/>
            <a:rect l="l" t="t" r="r" b="b"/>
            <a:pathLst>
              <a:path w="620839" h="9525" extrusionOk="0">
                <a:moveTo>
                  <a:pt x="0" y="0"/>
                </a:moveTo>
                <a:lnTo>
                  <a:pt x="620840" y="0"/>
                </a:lnTo>
              </a:path>
            </a:pathLst>
          </a:custGeom>
          <a:noFill/>
          <a:ln w="28575" cap="flat" cmpd="sng">
            <a:solidFill>
              <a:srgbClr val="20A28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sp>
        <p:nvSpPr>
          <p:cNvPr id="488" name="Google Shape;488;p6"/>
          <p:cNvSpPr txBox="1"/>
          <p:nvPr/>
        </p:nvSpPr>
        <p:spPr>
          <a:xfrm>
            <a:off x="252177" y="2080139"/>
            <a:ext cx="124533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400" i="0" u="none" strike="noStrike" cap="none">
                <a:solidFill>
                  <a:srgbClr val="5E76AA"/>
                </a:solidFill>
                <a:latin typeface="Calibri"/>
                <a:ea typeface="Calibri"/>
                <a:cs typeface="Calibri"/>
                <a:sym typeface="Calibri"/>
              </a:rPr>
              <a:t>Comme Hadoop, il s'agit d'un framework de calcul distribué open-source.</a:t>
            </a:r>
            <a:endParaRPr sz="2400">
              <a:latin typeface="Calibri"/>
              <a:ea typeface="Calibri"/>
              <a:cs typeface="Calibri"/>
              <a:sym typeface="Calibri"/>
            </a:endParaRPr>
          </a:p>
        </p:txBody>
      </p:sp>
      <p:pic>
        <p:nvPicPr>
          <p:cNvPr id="489" name="Google Shape;489;p6" descr="PySpark Logo"/>
          <p:cNvPicPr preferRelativeResize="0"/>
          <p:nvPr/>
        </p:nvPicPr>
        <p:blipFill rotWithShape="1">
          <a:blip r:embed="rId10">
            <a:alphaModFix/>
          </a:blip>
          <a:srcRect/>
          <a:stretch/>
        </p:blipFill>
        <p:spPr>
          <a:xfrm>
            <a:off x="12854578" y="9070696"/>
            <a:ext cx="3092420" cy="493187"/>
          </a:xfrm>
          <a:prstGeom prst="rect">
            <a:avLst/>
          </a:prstGeom>
          <a:noFill/>
          <a:ln>
            <a:noFill/>
          </a:ln>
        </p:spPr>
      </p:pic>
      <p:sp>
        <p:nvSpPr>
          <p:cNvPr id="490" name="Google Shape;490;p6"/>
          <p:cNvSpPr txBox="1"/>
          <p:nvPr/>
        </p:nvSpPr>
        <p:spPr>
          <a:xfrm>
            <a:off x="15876303" y="9086738"/>
            <a:ext cx="183201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400" b="1" i="0" u="none" strike="noStrike" cap="none">
                <a:solidFill>
                  <a:srgbClr val="000000"/>
                </a:solidFill>
                <a:latin typeface="Calibri"/>
                <a:ea typeface="Calibri"/>
                <a:cs typeface="Calibri"/>
                <a:sym typeface="Calibri"/>
              </a:rPr>
              <a:t>: PySpark</a:t>
            </a:r>
            <a:endParaRPr sz="2400" b="1" i="0" u="none" strike="noStrike" cap="none">
              <a:solidFill>
                <a:srgbClr val="000000"/>
              </a:solidFill>
              <a:latin typeface="Calibri"/>
              <a:ea typeface="Calibri"/>
              <a:cs typeface="Calibri"/>
              <a:sym typeface="Calibri"/>
            </a:endParaRPr>
          </a:p>
        </p:txBody>
      </p:sp>
      <p:pic>
        <p:nvPicPr>
          <p:cNvPr id="491" name="Google Shape;491;p6"/>
          <p:cNvPicPr preferRelativeResize="0"/>
          <p:nvPr/>
        </p:nvPicPr>
        <p:blipFill rotWithShape="1">
          <a:blip r:embed="rId11">
            <a:alphaModFix/>
          </a:blip>
          <a:srcRect/>
          <a:stretch/>
        </p:blipFill>
        <p:spPr>
          <a:xfrm>
            <a:off x="6586150" y="8152951"/>
            <a:ext cx="872379" cy="91392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pic>
        <p:nvPicPr>
          <p:cNvPr id="557" name="Google Shape;557;p9"/>
          <p:cNvPicPr preferRelativeResize="0"/>
          <p:nvPr/>
        </p:nvPicPr>
        <p:blipFill rotWithShape="1">
          <a:blip r:embed="rId3">
            <a:alphaModFix/>
          </a:blip>
          <a:srcRect/>
          <a:stretch/>
        </p:blipFill>
        <p:spPr>
          <a:xfrm>
            <a:off x="16165862" y="7606816"/>
            <a:ext cx="929588" cy="796109"/>
          </a:xfrm>
          <a:prstGeom prst="rect">
            <a:avLst/>
          </a:prstGeom>
          <a:noFill/>
          <a:ln>
            <a:noFill/>
          </a:ln>
        </p:spPr>
      </p:pic>
      <p:pic>
        <p:nvPicPr>
          <p:cNvPr id="554" name="Google Shape;554;p9"/>
          <p:cNvPicPr preferRelativeResize="0"/>
          <p:nvPr/>
        </p:nvPicPr>
        <p:blipFill rotWithShape="1">
          <a:blip r:embed="rId3">
            <a:alphaModFix/>
          </a:blip>
          <a:srcRect/>
          <a:stretch/>
        </p:blipFill>
        <p:spPr>
          <a:xfrm>
            <a:off x="13004185" y="7599558"/>
            <a:ext cx="929588" cy="796109"/>
          </a:xfrm>
          <a:prstGeom prst="rect">
            <a:avLst/>
          </a:prstGeom>
          <a:noFill/>
          <a:ln>
            <a:noFill/>
          </a:ln>
        </p:spPr>
      </p:pic>
      <p:pic>
        <p:nvPicPr>
          <p:cNvPr id="551" name="Google Shape;551;p9"/>
          <p:cNvPicPr preferRelativeResize="0"/>
          <p:nvPr/>
        </p:nvPicPr>
        <p:blipFill rotWithShape="1">
          <a:blip r:embed="rId3">
            <a:alphaModFix/>
          </a:blip>
          <a:srcRect/>
          <a:stretch/>
        </p:blipFill>
        <p:spPr>
          <a:xfrm>
            <a:off x="9882785" y="7640672"/>
            <a:ext cx="929588" cy="796109"/>
          </a:xfrm>
          <a:prstGeom prst="rect">
            <a:avLst/>
          </a:prstGeom>
          <a:noFill/>
          <a:ln>
            <a:noFill/>
          </a:ln>
        </p:spPr>
      </p:pic>
      <p:pic>
        <p:nvPicPr>
          <p:cNvPr id="497" name="Google Shape;497;p9"/>
          <p:cNvPicPr preferRelativeResize="0"/>
          <p:nvPr/>
        </p:nvPicPr>
        <p:blipFill rotWithShape="1">
          <a:blip r:embed="rId3">
            <a:alphaModFix/>
          </a:blip>
          <a:srcRect/>
          <a:stretch/>
        </p:blipFill>
        <p:spPr>
          <a:xfrm>
            <a:off x="7849605" y="7697802"/>
            <a:ext cx="929588" cy="796109"/>
          </a:xfrm>
          <a:prstGeom prst="rect">
            <a:avLst/>
          </a:prstGeom>
          <a:noFill/>
          <a:ln>
            <a:noFill/>
          </a:ln>
        </p:spPr>
      </p:pic>
      <p:sp>
        <p:nvSpPr>
          <p:cNvPr id="498" name="Google Shape;498;p9"/>
          <p:cNvSpPr/>
          <p:nvPr/>
        </p:nvSpPr>
        <p:spPr>
          <a:xfrm>
            <a:off x="16519649" y="79025"/>
            <a:ext cx="1796645" cy="1576342"/>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499" name="Google Shape;499;p9"/>
          <p:cNvSpPr/>
          <p:nvPr/>
        </p:nvSpPr>
        <p:spPr>
          <a:xfrm flipH="1">
            <a:off x="16706108" y="188631"/>
            <a:ext cx="914303" cy="1264592"/>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5"/>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500" name="Google Shape;500;p9"/>
          <p:cNvSpPr txBox="1"/>
          <p:nvPr/>
        </p:nvSpPr>
        <p:spPr>
          <a:xfrm>
            <a:off x="16922790" y="341031"/>
            <a:ext cx="1091400"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Clr>
                <a:srgbClr val="000000"/>
              </a:buClr>
              <a:buSzPts val="4800"/>
              <a:buFont typeface="Arial"/>
              <a:buNone/>
            </a:pPr>
            <a:r>
              <a:rPr lang="en-GB" sz="4800" b="1" i="0" u="none" strike="noStrike" cap="none">
                <a:solidFill>
                  <a:srgbClr val="D98A23"/>
                </a:solidFill>
                <a:latin typeface="Alegreya Sans SC"/>
                <a:ea typeface="Alegreya Sans SC"/>
                <a:cs typeface="Alegreya Sans SC"/>
                <a:sym typeface="Alegreya Sans SC"/>
              </a:rPr>
              <a:t>04</a:t>
            </a:r>
            <a:endParaRPr sz="3600" b="1" i="0" u="none" strike="noStrike" cap="none">
              <a:solidFill>
                <a:srgbClr val="D98A23"/>
              </a:solidFill>
              <a:latin typeface="Alegreya Sans SC"/>
              <a:ea typeface="Alegreya Sans SC"/>
              <a:cs typeface="Alegreya Sans SC"/>
              <a:sym typeface="Alegreya Sans SC"/>
            </a:endParaRPr>
          </a:p>
        </p:txBody>
      </p:sp>
      <p:pic>
        <p:nvPicPr>
          <p:cNvPr id="501" name="Google Shape;501;p9"/>
          <p:cNvPicPr preferRelativeResize="0"/>
          <p:nvPr/>
        </p:nvPicPr>
        <p:blipFill rotWithShape="1">
          <a:blip r:embed="rId4">
            <a:alphaModFix/>
          </a:blip>
          <a:srcRect/>
          <a:stretch/>
        </p:blipFill>
        <p:spPr>
          <a:xfrm rot="5400000">
            <a:off x="9009652" y="1307619"/>
            <a:ext cx="260866" cy="17571927"/>
          </a:xfrm>
          <a:prstGeom prst="rect">
            <a:avLst/>
          </a:prstGeom>
          <a:noFill/>
          <a:ln>
            <a:noFill/>
          </a:ln>
        </p:spPr>
      </p:pic>
      <p:sp>
        <p:nvSpPr>
          <p:cNvPr id="502" name="Google Shape;502;p9"/>
          <p:cNvSpPr txBox="1"/>
          <p:nvPr/>
        </p:nvSpPr>
        <p:spPr>
          <a:xfrm>
            <a:off x="164782" y="134616"/>
            <a:ext cx="14594100" cy="831000"/>
          </a:xfrm>
          <a:prstGeom prst="rect">
            <a:avLst/>
          </a:prstGeom>
          <a:noFill/>
          <a:ln>
            <a:noFill/>
          </a:ln>
        </p:spPr>
        <p:txBody>
          <a:bodyPr spcFirstLastPara="1" wrap="square" lIns="91425" tIns="45700" rIns="91425" bIns="45700" anchor="t" anchorCtr="0">
            <a:spAutoFit/>
          </a:bodyPr>
          <a:lstStyle/>
          <a:p>
            <a:pPr marL="0" lvl="0" indent="0" algn="l" rtl="0">
              <a:lnSpc>
                <a:spcPct val="181604"/>
              </a:lnSpc>
              <a:spcBef>
                <a:spcPts val="0"/>
              </a:spcBef>
              <a:spcAft>
                <a:spcPts val="0"/>
              </a:spcAft>
              <a:buNone/>
            </a:pPr>
            <a:r>
              <a:rPr lang="en-GB" sz="4800" b="1">
                <a:solidFill>
                  <a:srgbClr val="2A4B56"/>
                </a:solidFill>
                <a:latin typeface="Fira Sans"/>
                <a:ea typeface="Fira Sans"/>
                <a:cs typeface="Fira Sans"/>
                <a:sym typeface="Fira Sans"/>
              </a:rPr>
              <a:t>Pipeline de données détaillé</a:t>
            </a:r>
            <a:endParaRPr sz="3600" b="1" i="0" u="none" strike="noStrike" cap="none">
              <a:solidFill>
                <a:srgbClr val="0B2036"/>
              </a:solidFill>
              <a:latin typeface="Cardo"/>
              <a:ea typeface="Cardo"/>
              <a:cs typeface="Cardo"/>
              <a:sym typeface="Cardo"/>
            </a:endParaRPr>
          </a:p>
        </p:txBody>
      </p:sp>
      <p:sp>
        <p:nvSpPr>
          <p:cNvPr id="503" name="Google Shape;503;p9"/>
          <p:cNvSpPr/>
          <p:nvPr/>
        </p:nvSpPr>
        <p:spPr>
          <a:xfrm>
            <a:off x="11912269" y="1382167"/>
            <a:ext cx="1952078" cy="1978254"/>
          </a:xfrm>
          <a:prstGeom prst="diamond">
            <a:avLst/>
          </a:prstGeom>
          <a:noFill/>
          <a:ln w="76200" cap="flat" cmpd="sng">
            <a:solidFill>
              <a:srgbClr val="1A22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rgbClr val="FFFFFF"/>
              </a:solidFill>
              <a:latin typeface="Calibri"/>
              <a:ea typeface="Calibri"/>
              <a:cs typeface="Calibri"/>
              <a:sym typeface="Calibri"/>
            </a:endParaRPr>
          </a:p>
        </p:txBody>
      </p:sp>
      <p:sp>
        <p:nvSpPr>
          <p:cNvPr id="504" name="Google Shape;504;p9"/>
          <p:cNvSpPr/>
          <p:nvPr/>
        </p:nvSpPr>
        <p:spPr>
          <a:xfrm>
            <a:off x="15119813" y="1382167"/>
            <a:ext cx="1952078" cy="1978254"/>
          </a:xfrm>
          <a:prstGeom prst="diamond">
            <a:avLst/>
          </a:prstGeom>
          <a:noFill/>
          <a:ln w="76200" cap="flat" cmpd="sng">
            <a:solidFill>
              <a:srgbClr val="46ADB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rgbClr val="FFFFFF"/>
              </a:solidFill>
              <a:latin typeface="Calibri"/>
              <a:ea typeface="Calibri"/>
              <a:cs typeface="Calibri"/>
              <a:sym typeface="Calibri"/>
            </a:endParaRPr>
          </a:p>
        </p:txBody>
      </p:sp>
      <p:sp>
        <p:nvSpPr>
          <p:cNvPr id="505" name="Google Shape;505;p9"/>
          <p:cNvSpPr/>
          <p:nvPr/>
        </p:nvSpPr>
        <p:spPr>
          <a:xfrm>
            <a:off x="5501011" y="1445780"/>
            <a:ext cx="1952078" cy="1978254"/>
          </a:xfrm>
          <a:prstGeom prst="diamond">
            <a:avLst/>
          </a:prstGeom>
          <a:noFill/>
          <a:ln w="76200" cap="flat" cmpd="sng">
            <a:solidFill>
              <a:srgbClr val="6C45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rgbClr val="FFFFFF"/>
              </a:solidFill>
              <a:latin typeface="Calibri"/>
              <a:ea typeface="Calibri"/>
              <a:cs typeface="Calibri"/>
              <a:sym typeface="Calibri"/>
            </a:endParaRPr>
          </a:p>
        </p:txBody>
      </p:sp>
      <p:sp>
        <p:nvSpPr>
          <p:cNvPr id="506" name="Google Shape;506;p9"/>
          <p:cNvSpPr/>
          <p:nvPr/>
        </p:nvSpPr>
        <p:spPr>
          <a:xfrm>
            <a:off x="8726158" y="1382167"/>
            <a:ext cx="1952078" cy="1978254"/>
          </a:xfrm>
          <a:prstGeom prst="diamond">
            <a:avLst/>
          </a:prstGeom>
          <a:noFill/>
          <a:ln w="76200" cap="flat" cmpd="sng">
            <a:solidFill>
              <a:srgbClr val="A267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rgbClr val="FFFFFF"/>
              </a:solidFill>
              <a:latin typeface="Calibri"/>
              <a:ea typeface="Calibri"/>
              <a:cs typeface="Calibri"/>
              <a:sym typeface="Calibri"/>
            </a:endParaRPr>
          </a:p>
        </p:txBody>
      </p:sp>
      <p:sp>
        <p:nvSpPr>
          <p:cNvPr id="507" name="Google Shape;507;p9"/>
          <p:cNvSpPr txBox="1"/>
          <p:nvPr/>
        </p:nvSpPr>
        <p:spPr>
          <a:xfrm>
            <a:off x="282508" y="4438659"/>
            <a:ext cx="2080421"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800" b="1" i="0" u="none" strike="noStrike" cap="none">
                <a:solidFill>
                  <a:srgbClr val="00B050"/>
                </a:solidFill>
                <a:latin typeface="Calibri" panose="020F0502020204030204" pitchFamily="34" charset="0"/>
                <a:ea typeface="Cardo"/>
                <a:cs typeface="Calibri" panose="020F0502020204030204" pitchFamily="34" charset="0"/>
                <a:sym typeface="Cardo"/>
              </a:rPr>
              <a:t>Input</a:t>
            </a:r>
            <a:endParaRPr sz="2800">
              <a:latin typeface="Calibri" panose="020F0502020204030204" pitchFamily="34" charset="0"/>
              <a:cs typeface="Calibri" panose="020F0502020204030204" pitchFamily="34" charset="0"/>
            </a:endParaRPr>
          </a:p>
        </p:txBody>
      </p:sp>
      <p:sp>
        <p:nvSpPr>
          <p:cNvPr id="508" name="Google Shape;508;p9"/>
          <p:cNvSpPr txBox="1"/>
          <p:nvPr/>
        </p:nvSpPr>
        <p:spPr>
          <a:xfrm>
            <a:off x="203277" y="5735238"/>
            <a:ext cx="1333494"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800" b="1" i="0" u="none" strike="noStrike" cap="none" dirty="0">
                <a:solidFill>
                  <a:srgbClr val="FF0000"/>
                </a:solidFill>
                <a:latin typeface="Calibri" panose="020F0502020204030204" pitchFamily="34" charset="0"/>
                <a:ea typeface="Cardo"/>
                <a:cs typeface="Calibri" panose="020F0502020204030204" pitchFamily="34" charset="0"/>
                <a:sym typeface="Cardo"/>
              </a:rPr>
              <a:t>Focus</a:t>
            </a:r>
            <a:endParaRPr sz="2800" dirty="0">
              <a:latin typeface="Calibri" panose="020F0502020204030204" pitchFamily="34" charset="0"/>
              <a:cs typeface="Calibri" panose="020F0502020204030204" pitchFamily="34" charset="0"/>
            </a:endParaRPr>
          </a:p>
        </p:txBody>
      </p:sp>
      <p:sp>
        <p:nvSpPr>
          <p:cNvPr id="509" name="Google Shape;509;p9"/>
          <p:cNvSpPr txBox="1"/>
          <p:nvPr/>
        </p:nvSpPr>
        <p:spPr>
          <a:xfrm>
            <a:off x="243099" y="7589529"/>
            <a:ext cx="2422366"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800" b="1" i="0" u="none" strike="noStrike" cap="none" dirty="0">
                <a:solidFill>
                  <a:srgbClr val="000000"/>
                </a:solidFill>
                <a:latin typeface="Calibri" panose="020F0502020204030204" pitchFamily="34" charset="0"/>
                <a:ea typeface="Cardo"/>
                <a:cs typeface="Calibri" panose="020F0502020204030204" pitchFamily="34" charset="0"/>
                <a:sym typeface="Cardo"/>
              </a:rPr>
              <a:t>Tools/ Packages </a:t>
            </a:r>
            <a:endParaRPr sz="2800" dirty="0">
              <a:latin typeface="Calibri" panose="020F0502020204030204" pitchFamily="34" charset="0"/>
              <a:cs typeface="Calibri" panose="020F0502020204030204" pitchFamily="34" charset="0"/>
            </a:endParaRPr>
          </a:p>
        </p:txBody>
      </p:sp>
      <p:sp>
        <p:nvSpPr>
          <p:cNvPr id="510" name="Google Shape;510;p9"/>
          <p:cNvSpPr txBox="1"/>
          <p:nvPr/>
        </p:nvSpPr>
        <p:spPr>
          <a:xfrm>
            <a:off x="203277" y="8545503"/>
            <a:ext cx="2080539"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800" b="1" i="0" u="none" strike="noStrike" cap="none">
                <a:solidFill>
                  <a:srgbClr val="46ADB9"/>
                </a:solidFill>
                <a:latin typeface="Calibri" panose="020F0502020204030204" pitchFamily="34" charset="0"/>
                <a:ea typeface="Cardo"/>
                <a:cs typeface="Calibri" panose="020F0502020204030204" pitchFamily="34" charset="0"/>
                <a:sym typeface="Cardo"/>
              </a:rPr>
              <a:t>Output</a:t>
            </a:r>
            <a:endParaRPr sz="2800">
              <a:latin typeface="Calibri" panose="020F0502020204030204" pitchFamily="34" charset="0"/>
              <a:cs typeface="Calibri" panose="020F0502020204030204" pitchFamily="34" charset="0"/>
            </a:endParaRPr>
          </a:p>
        </p:txBody>
      </p:sp>
      <p:cxnSp>
        <p:nvCxnSpPr>
          <p:cNvPr id="511" name="Google Shape;511;p9"/>
          <p:cNvCxnSpPr/>
          <p:nvPr/>
        </p:nvCxnSpPr>
        <p:spPr>
          <a:xfrm>
            <a:off x="-36000" y="5363947"/>
            <a:ext cx="18360000" cy="0"/>
          </a:xfrm>
          <a:prstGeom prst="straightConnector1">
            <a:avLst/>
          </a:prstGeom>
          <a:noFill/>
          <a:ln w="9525" cap="flat" cmpd="sng">
            <a:solidFill>
              <a:srgbClr val="7FC5CD"/>
            </a:solidFill>
            <a:prstDash val="solid"/>
            <a:round/>
            <a:headEnd type="none" w="sm" len="sm"/>
            <a:tailEnd type="none" w="sm" len="sm"/>
          </a:ln>
        </p:spPr>
      </p:cxnSp>
      <p:cxnSp>
        <p:nvCxnSpPr>
          <p:cNvPr id="512" name="Google Shape;512;p9"/>
          <p:cNvCxnSpPr/>
          <p:nvPr/>
        </p:nvCxnSpPr>
        <p:spPr>
          <a:xfrm>
            <a:off x="-36000" y="7645185"/>
            <a:ext cx="18360000" cy="0"/>
          </a:xfrm>
          <a:prstGeom prst="straightConnector1">
            <a:avLst/>
          </a:prstGeom>
          <a:noFill/>
          <a:ln w="9525" cap="flat" cmpd="sng">
            <a:solidFill>
              <a:srgbClr val="7FC5CD"/>
            </a:solidFill>
            <a:prstDash val="solid"/>
            <a:round/>
            <a:headEnd type="none" w="sm" len="sm"/>
            <a:tailEnd type="none" w="sm" len="sm"/>
          </a:ln>
        </p:spPr>
      </p:cxnSp>
      <p:cxnSp>
        <p:nvCxnSpPr>
          <p:cNvPr id="513" name="Google Shape;513;p9"/>
          <p:cNvCxnSpPr/>
          <p:nvPr/>
        </p:nvCxnSpPr>
        <p:spPr>
          <a:xfrm>
            <a:off x="-36000" y="8521485"/>
            <a:ext cx="18360000" cy="0"/>
          </a:xfrm>
          <a:prstGeom prst="straightConnector1">
            <a:avLst/>
          </a:prstGeom>
          <a:noFill/>
          <a:ln w="9525" cap="flat" cmpd="sng">
            <a:solidFill>
              <a:srgbClr val="7FC5CD"/>
            </a:solidFill>
            <a:prstDash val="solid"/>
            <a:round/>
            <a:headEnd type="none" w="sm" len="sm"/>
            <a:tailEnd type="none" w="sm" len="sm"/>
          </a:ln>
        </p:spPr>
      </p:cxnSp>
      <p:cxnSp>
        <p:nvCxnSpPr>
          <p:cNvPr id="514" name="Google Shape;514;p9"/>
          <p:cNvCxnSpPr/>
          <p:nvPr/>
        </p:nvCxnSpPr>
        <p:spPr>
          <a:xfrm>
            <a:off x="2356155" y="4223001"/>
            <a:ext cx="0" cy="5111711"/>
          </a:xfrm>
          <a:prstGeom prst="straightConnector1">
            <a:avLst/>
          </a:prstGeom>
          <a:noFill/>
          <a:ln w="9525" cap="flat" cmpd="sng">
            <a:solidFill>
              <a:srgbClr val="7FC5CD"/>
            </a:solidFill>
            <a:prstDash val="solid"/>
            <a:round/>
            <a:headEnd type="none" w="sm" len="sm"/>
            <a:tailEnd type="none" w="sm" len="sm"/>
          </a:ln>
        </p:spPr>
      </p:cxnSp>
      <p:cxnSp>
        <p:nvCxnSpPr>
          <p:cNvPr id="515" name="Google Shape;515;p9"/>
          <p:cNvCxnSpPr/>
          <p:nvPr/>
        </p:nvCxnSpPr>
        <p:spPr>
          <a:xfrm>
            <a:off x="5563700" y="4223001"/>
            <a:ext cx="0" cy="5111711"/>
          </a:xfrm>
          <a:prstGeom prst="straightConnector1">
            <a:avLst/>
          </a:prstGeom>
          <a:noFill/>
          <a:ln w="9525" cap="flat" cmpd="sng">
            <a:solidFill>
              <a:srgbClr val="7FC5CD"/>
            </a:solidFill>
            <a:prstDash val="solid"/>
            <a:round/>
            <a:headEnd type="none" w="sm" len="sm"/>
            <a:tailEnd type="none" w="sm" len="sm"/>
          </a:ln>
        </p:spPr>
      </p:cxnSp>
      <p:cxnSp>
        <p:nvCxnSpPr>
          <p:cNvPr id="516" name="Google Shape;516;p9"/>
          <p:cNvCxnSpPr/>
          <p:nvPr/>
        </p:nvCxnSpPr>
        <p:spPr>
          <a:xfrm>
            <a:off x="8771244" y="4223001"/>
            <a:ext cx="0" cy="5111711"/>
          </a:xfrm>
          <a:prstGeom prst="straightConnector1">
            <a:avLst/>
          </a:prstGeom>
          <a:noFill/>
          <a:ln w="9525" cap="flat" cmpd="sng">
            <a:solidFill>
              <a:srgbClr val="7FC5CD"/>
            </a:solidFill>
            <a:prstDash val="solid"/>
            <a:round/>
            <a:headEnd type="none" w="sm" len="sm"/>
            <a:tailEnd type="none" w="sm" len="sm"/>
          </a:ln>
        </p:spPr>
      </p:cxnSp>
      <p:cxnSp>
        <p:nvCxnSpPr>
          <p:cNvPr id="517" name="Google Shape;517;p9"/>
          <p:cNvCxnSpPr/>
          <p:nvPr/>
        </p:nvCxnSpPr>
        <p:spPr>
          <a:xfrm>
            <a:off x="11978787" y="4223001"/>
            <a:ext cx="0" cy="5111711"/>
          </a:xfrm>
          <a:prstGeom prst="straightConnector1">
            <a:avLst/>
          </a:prstGeom>
          <a:noFill/>
          <a:ln w="9525" cap="flat" cmpd="sng">
            <a:solidFill>
              <a:srgbClr val="7FC5CD"/>
            </a:solidFill>
            <a:prstDash val="solid"/>
            <a:round/>
            <a:headEnd type="none" w="sm" len="sm"/>
            <a:tailEnd type="none" w="sm" len="sm"/>
          </a:ln>
        </p:spPr>
      </p:cxnSp>
      <p:cxnSp>
        <p:nvCxnSpPr>
          <p:cNvPr id="518" name="Google Shape;518;p9"/>
          <p:cNvCxnSpPr/>
          <p:nvPr/>
        </p:nvCxnSpPr>
        <p:spPr>
          <a:xfrm>
            <a:off x="15186330" y="4223001"/>
            <a:ext cx="0" cy="5111711"/>
          </a:xfrm>
          <a:prstGeom prst="straightConnector1">
            <a:avLst/>
          </a:prstGeom>
          <a:noFill/>
          <a:ln w="9525" cap="flat" cmpd="sng">
            <a:solidFill>
              <a:srgbClr val="7FC5CD"/>
            </a:solidFill>
            <a:prstDash val="solid"/>
            <a:round/>
            <a:headEnd type="none" w="sm" len="sm"/>
            <a:tailEnd type="none" w="sm" len="sm"/>
          </a:ln>
        </p:spPr>
      </p:cxnSp>
      <p:sp>
        <p:nvSpPr>
          <p:cNvPr id="519" name="Google Shape;519;p9"/>
          <p:cNvSpPr/>
          <p:nvPr/>
        </p:nvSpPr>
        <p:spPr>
          <a:xfrm>
            <a:off x="8650171" y="2823830"/>
            <a:ext cx="3043233" cy="1639715"/>
          </a:xfrm>
          <a:prstGeom prst="rightArrow">
            <a:avLst>
              <a:gd name="adj1" fmla="val 50000"/>
              <a:gd name="adj2" fmla="val 50000"/>
            </a:avLst>
          </a:prstGeom>
          <a:solidFill>
            <a:srgbClr val="A267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rgbClr val="104864"/>
              </a:solidFill>
              <a:latin typeface="Calibri" panose="020F0502020204030204" pitchFamily="34" charset="0"/>
              <a:ea typeface="Calibri"/>
              <a:cs typeface="Calibri" panose="020F0502020204030204" pitchFamily="34" charset="0"/>
              <a:sym typeface="Calibri"/>
            </a:endParaRPr>
          </a:p>
        </p:txBody>
      </p:sp>
      <p:sp>
        <p:nvSpPr>
          <p:cNvPr id="520" name="Google Shape;520;p9"/>
          <p:cNvSpPr/>
          <p:nvPr/>
        </p:nvSpPr>
        <p:spPr>
          <a:xfrm>
            <a:off x="11893435" y="2823830"/>
            <a:ext cx="3043233" cy="1639715"/>
          </a:xfrm>
          <a:prstGeom prst="rightArrow">
            <a:avLst>
              <a:gd name="adj1" fmla="val 50000"/>
              <a:gd name="adj2" fmla="val 50000"/>
            </a:avLst>
          </a:prstGeom>
          <a:solidFill>
            <a:srgbClr val="1A22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rgbClr val="113051"/>
              </a:solidFill>
              <a:latin typeface="Calibri" panose="020F0502020204030204" pitchFamily="34" charset="0"/>
              <a:ea typeface="Calibri"/>
              <a:cs typeface="Calibri" panose="020F0502020204030204" pitchFamily="34" charset="0"/>
              <a:sym typeface="Calibri"/>
            </a:endParaRPr>
          </a:p>
        </p:txBody>
      </p:sp>
      <p:sp>
        <p:nvSpPr>
          <p:cNvPr id="521" name="Google Shape;521;p9"/>
          <p:cNvSpPr/>
          <p:nvPr/>
        </p:nvSpPr>
        <p:spPr>
          <a:xfrm>
            <a:off x="15136699" y="2823830"/>
            <a:ext cx="3043233" cy="1639715"/>
          </a:xfrm>
          <a:prstGeom prst="rightArrow">
            <a:avLst>
              <a:gd name="adj1" fmla="val 50000"/>
              <a:gd name="adj2" fmla="val 50000"/>
            </a:avLst>
          </a:prstGeom>
          <a:solidFill>
            <a:srgbClr val="46ADB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rgbClr val="FFFFFF"/>
              </a:solidFill>
              <a:latin typeface="Calibri" panose="020F0502020204030204" pitchFamily="34" charset="0"/>
              <a:ea typeface="Calibri"/>
              <a:cs typeface="Calibri" panose="020F0502020204030204" pitchFamily="34" charset="0"/>
              <a:sym typeface="Calibri"/>
            </a:endParaRPr>
          </a:p>
        </p:txBody>
      </p:sp>
      <p:sp>
        <p:nvSpPr>
          <p:cNvPr id="522" name="Google Shape;522;p9"/>
          <p:cNvSpPr/>
          <p:nvPr/>
        </p:nvSpPr>
        <p:spPr>
          <a:xfrm>
            <a:off x="5546464" y="2887443"/>
            <a:ext cx="3043233" cy="1639715"/>
          </a:xfrm>
          <a:prstGeom prst="rightArrow">
            <a:avLst>
              <a:gd name="adj1" fmla="val 50000"/>
              <a:gd name="adj2" fmla="val 50000"/>
            </a:avLst>
          </a:prstGeom>
          <a:solidFill>
            <a:srgbClr val="6C451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rgbClr val="FFFFFF"/>
              </a:solidFill>
              <a:latin typeface="Calibri" panose="020F0502020204030204" pitchFamily="34" charset="0"/>
              <a:ea typeface="Calibri"/>
              <a:cs typeface="Calibri" panose="020F0502020204030204" pitchFamily="34" charset="0"/>
              <a:sym typeface="Calibri"/>
            </a:endParaRPr>
          </a:p>
        </p:txBody>
      </p:sp>
      <p:sp>
        <p:nvSpPr>
          <p:cNvPr id="523" name="Google Shape;523;p9"/>
          <p:cNvSpPr txBox="1"/>
          <p:nvPr/>
        </p:nvSpPr>
        <p:spPr>
          <a:xfrm>
            <a:off x="8698297" y="3364224"/>
            <a:ext cx="1995294" cy="5078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2700" b="1" i="0" u="none" strike="noStrike" cap="none">
                <a:solidFill>
                  <a:srgbClr val="FFFFFF"/>
                </a:solidFill>
                <a:latin typeface="Calibri" panose="020F0502020204030204" pitchFamily="34" charset="0"/>
                <a:ea typeface="Calibri"/>
                <a:cs typeface="Calibri" panose="020F0502020204030204" pitchFamily="34" charset="0"/>
                <a:sym typeface="Calibri"/>
              </a:rPr>
              <a:t>Nettoyage</a:t>
            </a:r>
            <a:endParaRPr sz="2700" b="1" i="0" u="none" strike="noStrike" cap="none">
              <a:solidFill>
                <a:srgbClr val="FFFFFF"/>
              </a:solidFill>
              <a:latin typeface="Calibri" panose="020F0502020204030204" pitchFamily="34" charset="0"/>
              <a:ea typeface="Calibri"/>
              <a:cs typeface="Calibri" panose="020F0502020204030204" pitchFamily="34" charset="0"/>
              <a:sym typeface="Calibri"/>
            </a:endParaRPr>
          </a:p>
        </p:txBody>
      </p:sp>
      <p:sp>
        <p:nvSpPr>
          <p:cNvPr id="524" name="Google Shape;524;p9"/>
          <p:cNvSpPr txBox="1"/>
          <p:nvPr/>
        </p:nvSpPr>
        <p:spPr>
          <a:xfrm>
            <a:off x="11941560" y="3364224"/>
            <a:ext cx="1674575" cy="5077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2700" b="1" i="0" u="none" strike="noStrike" cap="none">
                <a:solidFill>
                  <a:srgbClr val="FFFFFF"/>
                </a:solidFill>
                <a:latin typeface="Calibri" panose="020F0502020204030204" pitchFamily="34" charset="0"/>
                <a:ea typeface="Calibri"/>
                <a:cs typeface="Calibri" panose="020F0502020204030204" pitchFamily="34" charset="0"/>
                <a:sym typeface="Calibri"/>
              </a:rPr>
              <a:t>Selection</a:t>
            </a:r>
            <a:endParaRPr>
              <a:latin typeface="Calibri" panose="020F0502020204030204" pitchFamily="34" charset="0"/>
              <a:cs typeface="Calibri" panose="020F0502020204030204" pitchFamily="34" charset="0"/>
            </a:endParaRPr>
          </a:p>
        </p:txBody>
      </p:sp>
      <p:sp>
        <p:nvSpPr>
          <p:cNvPr id="525" name="Google Shape;525;p9"/>
          <p:cNvSpPr txBox="1"/>
          <p:nvPr/>
        </p:nvSpPr>
        <p:spPr>
          <a:xfrm>
            <a:off x="15019084" y="3192899"/>
            <a:ext cx="2995106"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2700" b="1" i="0" u="none" strike="noStrike" cap="none">
                <a:solidFill>
                  <a:srgbClr val="FFFFFF"/>
                </a:solidFill>
                <a:latin typeface="Calibri" panose="020F0502020204030204" pitchFamily="34" charset="0"/>
                <a:ea typeface="Calibri"/>
                <a:cs typeface="Calibri" panose="020F0502020204030204" pitchFamily="34" charset="0"/>
                <a:sym typeface="Calibri"/>
              </a:rPr>
              <a:t>Mise en forme et transformation</a:t>
            </a:r>
            <a:endParaRPr>
              <a:latin typeface="Calibri" panose="020F0502020204030204" pitchFamily="34" charset="0"/>
              <a:cs typeface="Calibri" panose="020F0502020204030204" pitchFamily="34" charset="0"/>
            </a:endParaRPr>
          </a:p>
        </p:txBody>
      </p:sp>
      <p:sp>
        <p:nvSpPr>
          <p:cNvPr id="526" name="Google Shape;526;p9"/>
          <p:cNvSpPr txBox="1"/>
          <p:nvPr/>
        </p:nvSpPr>
        <p:spPr>
          <a:xfrm>
            <a:off x="5594590" y="3427837"/>
            <a:ext cx="2527060"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2700" b="1" i="0" u="none" strike="noStrike" cap="none">
                <a:solidFill>
                  <a:srgbClr val="FFFFFF"/>
                </a:solidFill>
                <a:latin typeface="Calibri" panose="020F0502020204030204" pitchFamily="34" charset="0"/>
                <a:ea typeface="Calibri"/>
                <a:cs typeface="Calibri" panose="020F0502020204030204" pitchFamily="34" charset="0"/>
                <a:sym typeface="Calibri"/>
              </a:rPr>
              <a:t>Importation</a:t>
            </a:r>
            <a:endParaRPr>
              <a:latin typeface="Calibri" panose="020F0502020204030204" pitchFamily="34" charset="0"/>
              <a:cs typeface="Calibri" panose="020F0502020204030204" pitchFamily="34" charset="0"/>
            </a:endParaRPr>
          </a:p>
          <a:p>
            <a:pPr marL="0" marR="0" lvl="0" indent="0" algn="ctr" rtl="0">
              <a:lnSpc>
                <a:spcPct val="100000"/>
              </a:lnSpc>
              <a:spcBef>
                <a:spcPts val="0"/>
              </a:spcBef>
              <a:spcAft>
                <a:spcPts val="0"/>
              </a:spcAft>
              <a:buNone/>
            </a:pPr>
            <a:endParaRPr sz="2700" b="1" i="0" u="none" strike="noStrike" cap="none">
              <a:solidFill>
                <a:srgbClr val="FFFFFF"/>
              </a:solidFill>
              <a:latin typeface="Calibri" panose="020F0502020204030204" pitchFamily="34" charset="0"/>
              <a:ea typeface="Calibri"/>
              <a:cs typeface="Calibri" panose="020F0502020204030204" pitchFamily="34" charset="0"/>
              <a:sym typeface="Calibri"/>
            </a:endParaRPr>
          </a:p>
        </p:txBody>
      </p:sp>
      <p:pic>
        <p:nvPicPr>
          <p:cNvPr id="527" name="Google Shape;527;p9"/>
          <p:cNvPicPr preferRelativeResize="0"/>
          <p:nvPr/>
        </p:nvPicPr>
        <p:blipFill rotWithShape="1">
          <a:blip r:embed="rId5">
            <a:alphaModFix/>
          </a:blip>
          <a:srcRect/>
          <a:stretch/>
        </p:blipFill>
        <p:spPr>
          <a:xfrm flipH="1">
            <a:off x="9075637" y="1849681"/>
            <a:ext cx="961105" cy="954309"/>
          </a:xfrm>
          <a:prstGeom prst="rect">
            <a:avLst/>
          </a:prstGeom>
          <a:noFill/>
          <a:ln>
            <a:noFill/>
          </a:ln>
        </p:spPr>
      </p:pic>
      <p:pic>
        <p:nvPicPr>
          <p:cNvPr id="528" name="Google Shape;528;p9"/>
          <p:cNvPicPr preferRelativeResize="0"/>
          <p:nvPr/>
        </p:nvPicPr>
        <p:blipFill rotWithShape="1">
          <a:blip r:embed="rId6">
            <a:alphaModFix/>
          </a:blip>
          <a:srcRect/>
          <a:stretch/>
        </p:blipFill>
        <p:spPr>
          <a:xfrm>
            <a:off x="12402901" y="1822683"/>
            <a:ext cx="1066078" cy="1058540"/>
          </a:xfrm>
          <a:prstGeom prst="rect">
            <a:avLst/>
          </a:prstGeom>
          <a:noFill/>
          <a:ln>
            <a:noFill/>
          </a:ln>
        </p:spPr>
      </p:pic>
      <p:pic>
        <p:nvPicPr>
          <p:cNvPr id="529" name="Google Shape;529;p9"/>
          <p:cNvPicPr preferRelativeResize="0"/>
          <p:nvPr/>
        </p:nvPicPr>
        <p:blipFill rotWithShape="1">
          <a:blip r:embed="rId7">
            <a:alphaModFix/>
          </a:blip>
          <a:srcRect/>
          <a:stretch/>
        </p:blipFill>
        <p:spPr>
          <a:xfrm>
            <a:off x="15535305" y="1745503"/>
            <a:ext cx="1125884" cy="1117924"/>
          </a:xfrm>
          <a:prstGeom prst="rect">
            <a:avLst/>
          </a:prstGeom>
          <a:noFill/>
          <a:ln>
            <a:noFill/>
          </a:ln>
        </p:spPr>
      </p:pic>
      <p:sp>
        <p:nvSpPr>
          <p:cNvPr id="530" name="Google Shape;530;p9"/>
          <p:cNvSpPr/>
          <p:nvPr/>
        </p:nvSpPr>
        <p:spPr>
          <a:xfrm>
            <a:off x="2172080" y="1382167"/>
            <a:ext cx="1952078" cy="1978254"/>
          </a:xfrm>
          <a:prstGeom prst="diamond">
            <a:avLst/>
          </a:prstGeom>
          <a:noFill/>
          <a:ln w="76200" cap="flat" cmpd="sng">
            <a:solidFill>
              <a:srgbClr val="72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rgbClr val="FFFFFF"/>
              </a:solidFill>
              <a:latin typeface="Calibri"/>
              <a:ea typeface="Calibri"/>
              <a:cs typeface="Calibri"/>
              <a:sym typeface="Calibri"/>
            </a:endParaRPr>
          </a:p>
        </p:txBody>
      </p:sp>
      <p:sp>
        <p:nvSpPr>
          <p:cNvPr id="531" name="Google Shape;531;p9"/>
          <p:cNvSpPr/>
          <p:nvPr/>
        </p:nvSpPr>
        <p:spPr>
          <a:xfrm>
            <a:off x="2260410" y="2823830"/>
            <a:ext cx="3043233" cy="1639715"/>
          </a:xfrm>
          <a:prstGeom prst="rightArrow">
            <a:avLst>
              <a:gd name="adj1" fmla="val 50000"/>
              <a:gd name="adj2" fmla="val 50000"/>
            </a:avLst>
          </a:prstGeom>
          <a:solidFill>
            <a:srgbClr val="724F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rgbClr val="111722"/>
              </a:solidFill>
              <a:latin typeface="Calibri" panose="020F0502020204030204" pitchFamily="34" charset="0"/>
              <a:ea typeface="Calibri"/>
              <a:cs typeface="Calibri" panose="020F0502020204030204" pitchFamily="34" charset="0"/>
              <a:sym typeface="Calibri"/>
            </a:endParaRPr>
          </a:p>
        </p:txBody>
      </p:sp>
      <p:sp>
        <p:nvSpPr>
          <p:cNvPr id="532" name="Google Shape;532;p9"/>
          <p:cNvSpPr txBox="1"/>
          <p:nvPr/>
        </p:nvSpPr>
        <p:spPr>
          <a:xfrm>
            <a:off x="2207343" y="3381551"/>
            <a:ext cx="2914659" cy="5078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2700" b="1" i="0" u="none" strike="noStrike" cap="none">
                <a:solidFill>
                  <a:srgbClr val="FFFFFF"/>
                </a:solidFill>
                <a:latin typeface="Calibri" panose="020F0502020204030204" pitchFamily="34" charset="0"/>
                <a:ea typeface="Calibri"/>
                <a:cs typeface="Calibri" panose="020F0502020204030204" pitchFamily="34" charset="0"/>
                <a:sym typeface="Calibri"/>
              </a:rPr>
              <a:t>Récolte</a:t>
            </a:r>
            <a:endParaRPr sz="2700" b="1" i="0" u="none" strike="noStrike" cap="none">
              <a:solidFill>
                <a:srgbClr val="FFFFFF"/>
              </a:solidFill>
              <a:latin typeface="Calibri" panose="020F0502020204030204" pitchFamily="34" charset="0"/>
              <a:ea typeface="Calibri"/>
              <a:cs typeface="Calibri" panose="020F0502020204030204" pitchFamily="34" charset="0"/>
              <a:sym typeface="Calibri"/>
            </a:endParaRPr>
          </a:p>
        </p:txBody>
      </p:sp>
      <p:pic>
        <p:nvPicPr>
          <p:cNvPr id="533" name="Google Shape;533;p9"/>
          <p:cNvPicPr preferRelativeResize="0"/>
          <p:nvPr/>
        </p:nvPicPr>
        <p:blipFill rotWithShape="1">
          <a:blip r:embed="rId8">
            <a:alphaModFix/>
          </a:blip>
          <a:srcRect/>
          <a:stretch/>
        </p:blipFill>
        <p:spPr>
          <a:xfrm>
            <a:off x="2523660" y="1942392"/>
            <a:ext cx="1087062" cy="1079375"/>
          </a:xfrm>
          <a:prstGeom prst="rect">
            <a:avLst/>
          </a:prstGeom>
          <a:noFill/>
          <a:ln>
            <a:noFill/>
          </a:ln>
        </p:spPr>
      </p:pic>
      <p:pic>
        <p:nvPicPr>
          <p:cNvPr id="534" name="Google Shape;534;p9"/>
          <p:cNvPicPr preferRelativeResize="0"/>
          <p:nvPr/>
        </p:nvPicPr>
        <p:blipFill rotWithShape="1">
          <a:blip r:embed="rId9">
            <a:alphaModFix/>
          </a:blip>
          <a:srcRect/>
          <a:stretch/>
        </p:blipFill>
        <p:spPr>
          <a:xfrm>
            <a:off x="5846353" y="1763850"/>
            <a:ext cx="1257206" cy="1248317"/>
          </a:xfrm>
          <a:prstGeom prst="rect">
            <a:avLst/>
          </a:prstGeom>
          <a:noFill/>
          <a:ln>
            <a:noFill/>
          </a:ln>
        </p:spPr>
      </p:pic>
      <p:sp>
        <p:nvSpPr>
          <p:cNvPr id="535" name="Google Shape;535;p9"/>
          <p:cNvSpPr txBox="1"/>
          <p:nvPr/>
        </p:nvSpPr>
        <p:spPr>
          <a:xfrm>
            <a:off x="2476169" y="4370217"/>
            <a:ext cx="3009021" cy="83099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B050"/>
              </a:buClr>
              <a:buSzPts val="2400"/>
              <a:buFont typeface="Calibri"/>
              <a:buChar char="▪"/>
            </a:pPr>
            <a:r>
              <a:rPr lang="en-GB" sz="2400" i="0" u="none" strike="noStrike" cap="none" dirty="0">
                <a:solidFill>
                  <a:srgbClr val="000000"/>
                </a:solidFill>
                <a:latin typeface="Calibri" panose="020F0502020204030204" pitchFamily="34" charset="0"/>
                <a:ea typeface="Calibri"/>
                <a:cs typeface="Calibri" panose="020F0502020204030204" pitchFamily="34" charset="0"/>
                <a:sym typeface="Calibri"/>
              </a:rPr>
              <a:t>Objectif </a:t>
            </a:r>
            <a:r>
              <a:rPr lang="en-GB" sz="2400" i="0" u="none" strike="noStrike" cap="none" dirty="0" err="1">
                <a:solidFill>
                  <a:srgbClr val="000000"/>
                </a:solidFill>
                <a:latin typeface="Calibri" panose="020F0502020204030204" pitchFamily="34" charset="0"/>
                <a:ea typeface="Calibri"/>
                <a:cs typeface="Calibri" panose="020F0502020204030204" pitchFamily="34" charset="0"/>
                <a:sym typeface="Calibri"/>
              </a:rPr>
              <a:t>définit</a:t>
            </a:r>
            <a:endParaRPr sz="2400"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a:p>
            <a:pPr marL="285750" marR="0" lvl="0" indent="-285750" algn="l" rtl="0">
              <a:lnSpc>
                <a:spcPct val="100000"/>
              </a:lnSpc>
              <a:spcBef>
                <a:spcPts val="0"/>
              </a:spcBef>
              <a:spcAft>
                <a:spcPts val="0"/>
              </a:spcAft>
              <a:buClr>
                <a:srgbClr val="00B050"/>
              </a:buClr>
              <a:buSzPts val="2400"/>
              <a:buFont typeface="Calibri"/>
              <a:buChar char="▪"/>
            </a:pPr>
            <a:r>
              <a:rPr lang="en-GB" sz="2400" i="0" u="none" strike="noStrike" cap="none" dirty="0">
                <a:solidFill>
                  <a:srgbClr val="000000"/>
                </a:solidFill>
                <a:latin typeface="Calibri" panose="020F0502020204030204" pitchFamily="34" charset="0"/>
                <a:ea typeface="Calibri"/>
                <a:cs typeface="Calibri" panose="020F0502020204030204" pitchFamily="34" charset="0"/>
                <a:sym typeface="Calibri"/>
              </a:rPr>
              <a:t>Plan de </a:t>
            </a:r>
            <a:r>
              <a:rPr lang="en-GB" sz="2400" i="0" u="none" strike="noStrike" cap="none" dirty="0" err="1">
                <a:solidFill>
                  <a:srgbClr val="000000"/>
                </a:solidFill>
                <a:latin typeface="Calibri" panose="020F0502020204030204" pitchFamily="34" charset="0"/>
                <a:ea typeface="Calibri"/>
                <a:cs typeface="Calibri" panose="020F0502020204030204" pitchFamily="34" charset="0"/>
                <a:sym typeface="Calibri"/>
              </a:rPr>
              <a:t>collecte</a:t>
            </a:r>
            <a:endParaRPr sz="2400"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p:txBody>
      </p:sp>
      <p:sp>
        <p:nvSpPr>
          <p:cNvPr id="536" name="Google Shape;536;p9"/>
          <p:cNvSpPr txBox="1"/>
          <p:nvPr/>
        </p:nvSpPr>
        <p:spPr>
          <a:xfrm>
            <a:off x="5714121" y="4351167"/>
            <a:ext cx="3009021" cy="83099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B050"/>
              </a:buClr>
              <a:buSzPts val="2400"/>
              <a:buFont typeface="Calibri"/>
              <a:buChar char="▪"/>
            </a:pPr>
            <a:r>
              <a:rPr lang="en-GB" sz="2400" i="0" u="none" strike="noStrike" cap="none">
                <a:solidFill>
                  <a:srgbClr val="000000"/>
                </a:solidFill>
                <a:latin typeface="Calibri" panose="020F0502020204030204" pitchFamily="34" charset="0"/>
                <a:ea typeface="Calibri"/>
                <a:cs typeface="Calibri" panose="020F0502020204030204" pitchFamily="34" charset="0"/>
                <a:sym typeface="Calibri"/>
              </a:rPr>
              <a:t>4  fichiers CSV locaux</a:t>
            </a:r>
            <a:endParaRPr sz="2400" i="0" u="none" strike="noStrike" cap="none">
              <a:solidFill>
                <a:srgbClr val="000000"/>
              </a:solidFill>
              <a:latin typeface="Calibri" panose="020F0502020204030204" pitchFamily="34" charset="0"/>
              <a:ea typeface="Calibri"/>
              <a:cs typeface="Calibri" panose="020F0502020204030204" pitchFamily="34" charset="0"/>
              <a:sym typeface="Calibri"/>
            </a:endParaRPr>
          </a:p>
        </p:txBody>
      </p:sp>
      <p:sp>
        <p:nvSpPr>
          <p:cNvPr id="537" name="Google Shape;537;p9"/>
          <p:cNvSpPr txBox="1"/>
          <p:nvPr/>
        </p:nvSpPr>
        <p:spPr>
          <a:xfrm>
            <a:off x="8934010" y="4388559"/>
            <a:ext cx="3009021" cy="83099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B050"/>
              </a:buClr>
              <a:buSzPts val="2400"/>
              <a:buFont typeface="Calibri"/>
              <a:buChar char="▪"/>
            </a:pPr>
            <a:r>
              <a:rPr lang="en-GB" sz="2400" i="0" u="none" strike="noStrike" cap="none" dirty="0">
                <a:solidFill>
                  <a:srgbClr val="000000"/>
                </a:solidFill>
                <a:latin typeface="Calibri" panose="020F0502020204030204" pitchFamily="34" charset="0"/>
                <a:ea typeface="Calibri"/>
                <a:cs typeface="Calibri" panose="020F0502020204030204" pitchFamily="34" charset="0"/>
                <a:sym typeface="Calibri"/>
              </a:rPr>
              <a:t>4 </a:t>
            </a:r>
            <a:r>
              <a:rPr lang="en-GB" sz="2400" i="0" u="none" strike="noStrike" cap="none" dirty="0" err="1">
                <a:solidFill>
                  <a:srgbClr val="000000"/>
                </a:solidFill>
                <a:latin typeface="Calibri" panose="020F0502020204030204" pitchFamily="34" charset="0"/>
                <a:ea typeface="Calibri"/>
                <a:cs typeface="Calibri" panose="020F0502020204030204" pitchFamily="34" charset="0"/>
                <a:sym typeface="Calibri"/>
              </a:rPr>
              <a:t>DataFrame</a:t>
            </a:r>
            <a:r>
              <a:rPr lang="en-GB" sz="2400" i="0" u="none" strike="noStrike" cap="none" dirty="0">
                <a:solidFill>
                  <a:srgbClr val="000000"/>
                </a:solidFill>
                <a:latin typeface="Calibri" panose="020F0502020204030204" pitchFamily="34" charset="0"/>
                <a:ea typeface="Calibri"/>
                <a:cs typeface="Calibri" panose="020F0502020204030204" pitchFamily="34" charset="0"/>
                <a:sym typeface="Calibri"/>
              </a:rPr>
              <a:t> </a:t>
            </a:r>
            <a:r>
              <a:rPr lang="en-GB" sz="2400" i="0" u="none" strike="noStrike" cap="none" dirty="0" err="1">
                <a:solidFill>
                  <a:srgbClr val="000000"/>
                </a:solidFill>
                <a:latin typeface="Calibri" panose="020F0502020204030204" pitchFamily="34" charset="0"/>
                <a:ea typeface="Calibri"/>
                <a:cs typeface="Calibri" panose="020F0502020204030204" pitchFamily="34" charset="0"/>
                <a:sym typeface="Calibri"/>
              </a:rPr>
              <a:t>Pyspark</a:t>
            </a:r>
            <a:r>
              <a:rPr lang="en-GB" sz="2400" i="0" u="none" strike="noStrike" cap="none" dirty="0">
                <a:solidFill>
                  <a:srgbClr val="000000"/>
                </a:solidFill>
                <a:latin typeface="Calibri" panose="020F0502020204030204" pitchFamily="34" charset="0"/>
                <a:ea typeface="Calibri"/>
                <a:cs typeface="Calibri" panose="020F0502020204030204" pitchFamily="34" charset="0"/>
                <a:sym typeface="Calibri"/>
              </a:rPr>
              <a:t> </a:t>
            </a:r>
            <a:endParaRPr sz="2400"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p:txBody>
      </p:sp>
      <p:sp>
        <p:nvSpPr>
          <p:cNvPr id="538" name="Google Shape;538;p9"/>
          <p:cNvSpPr txBox="1"/>
          <p:nvPr/>
        </p:nvSpPr>
        <p:spPr>
          <a:xfrm>
            <a:off x="12129515" y="4388559"/>
            <a:ext cx="3009000" cy="8619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B050"/>
              </a:buClr>
              <a:buSzPts val="2400"/>
              <a:buFont typeface="Calibri"/>
              <a:buChar char="▪"/>
            </a:pPr>
            <a:r>
              <a:rPr lang="en-GB" sz="2400" i="0" u="none" strike="noStrike" cap="none" dirty="0">
                <a:solidFill>
                  <a:srgbClr val="000000"/>
                </a:solidFill>
                <a:latin typeface="Calibri" panose="020F0502020204030204" pitchFamily="34" charset="0"/>
                <a:ea typeface="Calibri"/>
                <a:cs typeface="Calibri" panose="020F0502020204030204" pitchFamily="34" charset="0"/>
                <a:sym typeface="Calibri"/>
              </a:rPr>
              <a:t>1 </a:t>
            </a:r>
            <a:r>
              <a:rPr lang="en-GB" sz="2400" i="0" u="none" strike="noStrike" cap="none" dirty="0" err="1">
                <a:solidFill>
                  <a:srgbClr val="000000"/>
                </a:solidFill>
                <a:latin typeface="Calibri" panose="020F0502020204030204" pitchFamily="34" charset="0"/>
                <a:ea typeface="Calibri"/>
                <a:cs typeface="Calibri" panose="020F0502020204030204" pitchFamily="34" charset="0"/>
                <a:sym typeface="Calibri"/>
              </a:rPr>
              <a:t>DataFrame</a:t>
            </a:r>
            <a:r>
              <a:rPr lang="en-GB" sz="2400" i="0" u="none" strike="noStrike" cap="none" dirty="0">
                <a:solidFill>
                  <a:srgbClr val="000000"/>
                </a:solidFill>
                <a:latin typeface="Calibri" panose="020F0502020204030204" pitchFamily="34" charset="0"/>
                <a:ea typeface="Calibri"/>
                <a:cs typeface="Calibri" panose="020F0502020204030204" pitchFamily="34" charset="0"/>
                <a:sym typeface="Calibri"/>
              </a:rPr>
              <a:t> </a:t>
            </a:r>
            <a:r>
              <a:rPr lang="en-GB" sz="2400" i="0" u="none" strike="noStrike" cap="none" dirty="0" err="1">
                <a:solidFill>
                  <a:srgbClr val="000000"/>
                </a:solidFill>
                <a:latin typeface="Calibri" panose="020F0502020204030204" pitchFamily="34" charset="0"/>
                <a:ea typeface="Calibri"/>
                <a:cs typeface="Calibri" panose="020F0502020204030204" pitchFamily="34" charset="0"/>
                <a:sym typeface="Calibri"/>
              </a:rPr>
              <a:t>Pyspark</a:t>
            </a:r>
            <a:r>
              <a:rPr lang="en-GB" sz="2600" i="0" u="none" strike="noStrike" cap="none" dirty="0">
                <a:solidFill>
                  <a:srgbClr val="000000"/>
                </a:solidFill>
                <a:latin typeface="Calibri" panose="020F0502020204030204" pitchFamily="34" charset="0"/>
                <a:ea typeface="Calibri"/>
                <a:cs typeface="Calibri" panose="020F0502020204030204" pitchFamily="34" charset="0"/>
                <a:sym typeface="Calibri"/>
              </a:rPr>
              <a:t> </a:t>
            </a:r>
            <a:endParaRPr sz="2600"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p:txBody>
      </p:sp>
      <p:sp>
        <p:nvSpPr>
          <p:cNvPr id="539" name="Google Shape;539;p9"/>
          <p:cNvSpPr txBox="1"/>
          <p:nvPr/>
        </p:nvSpPr>
        <p:spPr>
          <a:xfrm>
            <a:off x="15250655" y="4407782"/>
            <a:ext cx="3009021" cy="83099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B050"/>
              </a:buClr>
              <a:buSzPts val="2400"/>
              <a:buFont typeface="Calibri"/>
              <a:buChar char="▪"/>
            </a:pPr>
            <a:r>
              <a:rPr lang="en-GB" sz="2400" i="0" u="none" strike="noStrike" cap="none">
                <a:solidFill>
                  <a:srgbClr val="000000"/>
                </a:solidFill>
                <a:latin typeface="Calibri" panose="020F0502020204030204" pitchFamily="34" charset="0"/>
                <a:ea typeface="Calibri"/>
                <a:cs typeface="Calibri" panose="020F0502020204030204" pitchFamily="34" charset="0"/>
                <a:sym typeface="Calibri"/>
              </a:rPr>
              <a:t>3 DataFrame Pyspark </a:t>
            </a:r>
            <a:endParaRPr sz="2400" i="0" u="none" strike="noStrike" cap="none">
              <a:solidFill>
                <a:srgbClr val="000000"/>
              </a:solidFill>
              <a:latin typeface="Calibri" panose="020F0502020204030204" pitchFamily="34" charset="0"/>
              <a:ea typeface="Calibri"/>
              <a:cs typeface="Calibri" panose="020F0502020204030204" pitchFamily="34" charset="0"/>
              <a:sym typeface="Calibri"/>
            </a:endParaRPr>
          </a:p>
        </p:txBody>
      </p:sp>
      <p:sp>
        <p:nvSpPr>
          <p:cNvPr id="540" name="Google Shape;540;p9"/>
          <p:cNvSpPr txBox="1"/>
          <p:nvPr/>
        </p:nvSpPr>
        <p:spPr>
          <a:xfrm>
            <a:off x="2476169" y="8545503"/>
            <a:ext cx="3009021" cy="83099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46ADB9"/>
              </a:buClr>
              <a:buSzPts val="2400"/>
              <a:buFont typeface="Calibri"/>
              <a:buChar char="▪"/>
            </a:pPr>
            <a:r>
              <a:rPr lang="en-GB" sz="2400" i="0" u="none" strike="noStrike" cap="none">
                <a:solidFill>
                  <a:srgbClr val="000000"/>
                </a:solidFill>
                <a:latin typeface="Calibri" panose="020F0502020204030204" pitchFamily="34" charset="0"/>
                <a:ea typeface="Calibri"/>
                <a:cs typeface="Calibri" panose="020F0502020204030204" pitchFamily="34" charset="0"/>
                <a:sym typeface="Calibri"/>
              </a:rPr>
              <a:t>4  fichiers CSV locaux</a:t>
            </a:r>
            <a:endParaRPr sz="2400" i="0" u="none" strike="noStrike" cap="none">
              <a:solidFill>
                <a:srgbClr val="000000"/>
              </a:solidFill>
              <a:latin typeface="Calibri" panose="020F0502020204030204" pitchFamily="34" charset="0"/>
              <a:ea typeface="Calibri"/>
              <a:cs typeface="Calibri" panose="020F0502020204030204" pitchFamily="34" charset="0"/>
              <a:sym typeface="Calibri"/>
            </a:endParaRPr>
          </a:p>
        </p:txBody>
      </p:sp>
      <p:sp>
        <p:nvSpPr>
          <p:cNvPr id="541" name="Google Shape;541;p9"/>
          <p:cNvSpPr txBox="1"/>
          <p:nvPr/>
        </p:nvSpPr>
        <p:spPr>
          <a:xfrm>
            <a:off x="2331915" y="5397406"/>
            <a:ext cx="2963700" cy="2462172"/>
          </a:xfrm>
          <a:prstGeom prst="rect">
            <a:avLst/>
          </a:prstGeom>
          <a:noFill/>
          <a:ln>
            <a:noFill/>
          </a:ln>
        </p:spPr>
        <p:txBody>
          <a:bodyPr spcFirstLastPara="1" wrap="square" lIns="91425" tIns="45700" rIns="91425" bIns="45700" anchor="t" anchorCtr="0">
            <a:spAutoFit/>
          </a:bodyPr>
          <a:lstStyle/>
          <a:p>
            <a:pPr marL="342900" marR="0" lvl="0" indent="-355600" algn="l" rtl="0">
              <a:lnSpc>
                <a:spcPct val="100000"/>
              </a:lnSpc>
              <a:spcBef>
                <a:spcPts val="0"/>
              </a:spcBef>
              <a:spcAft>
                <a:spcPts val="0"/>
              </a:spcAft>
              <a:buClr>
                <a:srgbClr val="FF0000"/>
              </a:buClr>
              <a:buSzPts val="2400"/>
              <a:buFont typeface="Calibri"/>
              <a:buChar char="▪"/>
            </a:pP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Un </a:t>
            </a:r>
            <a:r>
              <a:rPr lang="en-GB" sz="2200" b="1" i="0" u="none" strike="noStrike" cap="none" dirty="0" err="1">
                <a:solidFill>
                  <a:srgbClr val="000000"/>
                </a:solidFill>
                <a:latin typeface="Calibri" panose="020F0502020204030204" pitchFamily="34" charset="0"/>
                <a:ea typeface="Calibri"/>
                <a:cs typeface="Calibri" panose="020F0502020204030204" pitchFamily="34" charset="0"/>
                <a:sym typeface="Calibri"/>
              </a:rPr>
              <a:t>suivi</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 par </a:t>
            </a:r>
            <a:r>
              <a:rPr lang="en-GB" sz="2200" b="1" i="0" u="none" strike="noStrike" cap="none" dirty="0" err="1">
                <a:solidFill>
                  <a:srgbClr val="000000"/>
                </a:solidFill>
                <a:latin typeface="Calibri" panose="020F0502020204030204" pitchFamily="34" charset="0"/>
                <a:ea typeface="Calibri"/>
                <a:cs typeface="Calibri" panose="020F0502020204030204" pitchFamily="34" charset="0"/>
                <a:sym typeface="Calibri"/>
              </a:rPr>
              <a:t>département</a:t>
            </a:r>
            <a:endParaRPr sz="2200" dirty="0">
              <a:latin typeface="Calibri" panose="020F0502020204030204" pitchFamily="34" charset="0"/>
              <a:ea typeface="Calibri"/>
              <a:cs typeface="Calibri" panose="020F0502020204030204" pitchFamily="34" charset="0"/>
              <a:sym typeface="Calibri"/>
            </a:endParaRPr>
          </a:p>
          <a:p>
            <a:pPr marL="342900" marR="0" lvl="0" indent="-355600" algn="l" rtl="0">
              <a:lnSpc>
                <a:spcPct val="100000"/>
              </a:lnSpc>
              <a:spcBef>
                <a:spcPts val="0"/>
              </a:spcBef>
              <a:spcAft>
                <a:spcPts val="0"/>
              </a:spcAft>
              <a:buClr>
                <a:srgbClr val="FF0000"/>
              </a:buClr>
              <a:buSzPts val="2400"/>
              <a:buFont typeface="Calibri"/>
              <a:buChar char="▪"/>
            </a:pP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Une variable </a:t>
            </a:r>
            <a:r>
              <a:rPr lang="en-GB" sz="2200" b="1" i="0" u="none" strike="noStrike" cap="none" dirty="0" err="1">
                <a:solidFill>
                  <a:srgbClr val="000000"/>
                </a:solidFill>
                <a:latin typeface="Calibri" panose="020F0502020204030204" pitchFamily="34" charset="0"/>
                <a:ea typeface="Calibri"/>
                <a:cs typeface="Calibri" panose="020F0502020204030204" pitchFamily="34" charset="0"/>
                <a:sym typeface="Calibri"/>
              </a:rPr>
              <a:t>clé</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 commune</a:t>
            </a:r>
            <a:endParaRPr sz="2200" dirty="0">
              <a:latin typeface="Calibri" panose="020F0502020204030204" pitchFamily="34" charset="0"/>
              <a:ea typeface="Calibri"/>
              <a:cs typeface="Calibri" panose="020F0502020204030204" pitchFamily="34" charset="0"/>
              <a:sym typeface="Calibri"/>
            </a:endParaRPr>
          </a:p>
          <a:p>
            <a:pPr marL="342900" marR="0" lvl="0" indent="-355600" algn="l" rtl="0">
              <a:lnSpc>
                <a:spcPct val="100000"/>
              </a:lnSpc>
              <a:spcBef>
                <a:spcPts val="0"/>
              </a:spcBef>
              <a:spcAft>
                <a:spcPts val="0"/>
              </a:spcAft>
              <a:buClr>
                <a:srgbClr val="FF0000"/>
              </a:buClr>
              <a:buSzPts val="2400"/>
              <a:buFont typeface="Calibri"/>
              <a:buChar char="▪"/>
            </a:pP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Des </a:t>
            </a:r>
            <a:r>
              <a:rPr lang="en-GB" sz="2200" b="1" i="0" u="none" strike="noStrike" cap="none" dirty="0" err="1">
                <a:solidFill>
                  <a:srgbClr val="000000"/>
                </a:solidFill>
                <a:latin typeface="Calibri" panose="020F0502020204030204" pitchFamily="34" charset="0"/>
                <a:ea typeface="Calibri"/>
                <a:cs typeface="Calibri" panose="020F0502020204030204" pitchFamily="34" charset="0"/>
                <a:sym typeface="Calibri"/>
              </a:rPr>
              <a:t>intervalles</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 de temps </a:t>
            </a:r>
            <a:r>
              <a:rPr lang="en-GB" sz="2200" b="1" i="0" u="none" strike="noStrike" cap="none" dirty="0" err="1">
                <a:solidFill>
                  <a:srgbClr val="000000"/>
                </a:solidFill>
                <a:latin typeface="Calibri" panose="020F0502020204030204" pitchFamily="34" charset="0"/>
                <a:ea typeface="Calibri"/>
                <a:cs typeface="Calibri" panose="020F0502020204030204" pitchFamily="34" charset="0"/>
                <a:sym typeface="Calibri"/>
              </a:rPr>
              <a:t>cohérents</a:t>
            </a:r>
            <a:endParaRPr sz="2200" dirty="0">
              <a:latin typeface="Calibri" panose="020F0502020204030204" pitchFamily="34" charset="0"/>
              <a:ea typeface="Calibri"/>
              <a:cs typeface="Calibri" panose="020F0502020204030204" pitchFamily="34" charset="0"/>
              <a:sym typeface="Calibri"/>
            </a:endParaRPr>
          </a:p>
          <a:p>
            <a:pPr marL="0" marR="0" lvl="0" indent="0" algn="l" rtl="0">
              <a:lnSpc>
                <a:spcPct val="100000"/>
              </a:lnSpc>
              <a:spcBef>
                <a:spcPts val="0"/>
              </a:spcBef>
              <a:spcAft>
                <a:spcPts val="0"/>
              </a:spcAft>
              <a:buNone/>
            </a:pPr>
            <a:endParaRPr sz="2200" b="1"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p:txBody>
      </p:sp>
      <p:sp>
        <p:nvSpPr>
          <p:cNvPr id="542" name="Google Shape;542;p9"/>
          <p:cNvSpPr txBox="1"/>
          <p:nvPr/>
        </p:nvSpPr>
        <p:spPr>
          <a:xfrm>
            <a:off x="5647956" y="5058146"/>
            <a:ext cx="3135300" cy="1785064"/>
          </a:xfrm>
          <a:prstGeom prst="rect">
            <a:avLst/>
          </a:prstGeom>
          <a:noFill/>
          <a:ln>
            <a:noFill/>
          </a:ln>
        </p:spPr>
        <p:txBody>
          <a:bodyPr spcFirstLastPara="1" wrap="square" lIns="91425" tIns="45700" rIns="91425" bIns="45700" anchor="t" anchorCtr="0">
            <a:spAutoFit/>
          </a:bodyPr>
          <a:lstStyle/>
          <a:p>
            <a:pPr marL="342900" marR="0" lvl="0" indent="-203200" algn="l" rtl="0">
              <a:lnSpc>
                <a:spcPct val="100000"/>
              </a:lnSpc>
              <a:spcBef>
                <a:spcPts val="0"/>
              </a:spcBef>
              <a:spcAft>
                <a:spcPts val="0"/>
              </a:spcAft>
              <a:buClr>
                <a:srgbClr val="FF0000"/>
              </a:buClr>
              <a:buSzPts val="2200"/>
              <a:buFont typeface="Noto Sans Symbols"/>
              <a:buNone/>
            </a:pPr>
            <a:endParaRPr sz="2200" b="1" i="0" u="none" strike="noStrike" cap="none">
              <a:solidFill>
                <a:srgbClr val="000000"/>
              </a:solidFill>
              <a:latin typeface="Calibri" panose="020F0502020204030204" pitchFamily="34" charset="0"/>
              <a:ea typeface="Calibri"/>
              <a:cs typeface="Calibri" panose="020F0502020204030204" pitchFamily="34" charset="0"/>
              <a:sym typeface="Calibri"/>
            </a:endParaRPr>
          </a:p>
          <a:p>
            <a:pPr marL="342900" marR="0" lvl="0" indent="-342900" algn="l" rtl="0">
              <a:lnSpc>
                <a:spcPct val="100000"/>
              </a:lnSpc>
              <a:spcBef>
                <a:spcPts val="0"/>
              </a:spcBef>
              <a:spcAft>
                <a:spcPts val="0"/>
              </a:spcAft>
              <a:buClr>
                <a:srgbClr val="FF0000"/>
              </a:buClr>
              <a:buSzPts val="2200"/>
              <a:buFont typeface="Calibri"/>
              <a:buChar char="▪"/>
            </a:pPr>
            <a:r>
              <a:rPr lang="en-GB" sz="2200" b="1" i="0" u="none" strike="noStrike" cap="none">
                <a:solidFill>
                  <a:srgbClr val="000000"/>
                </a:solidFill>
                <a:latin typeface="Calibri" panose="020F0502020204030204" pitchFamily="34" charset="0"/>
                <a:ea typeface="Calibri"/>
                <a:cs typeface="Calibri" panose="020F0502020204030204" pitchFamily="34" charset="0"/>
                <a:sym typeface="Calibri"/>
              </a:rPr>
              <a:t>Stocker et récupérer de manière efficace</a:t>
            </a:r>
            <a:endParaRPr sz="2200" b="1" i="0" u="none" strike="noStrike" cap="none">
              <a:solidFill>
                <a:srgbClr val="000000"/>
              </a:solidFill>
              <a:latin typeface="Calibri" panose="020F0502020204030204" pitchFamily="34" charset="0"/>
              <a:ea typeface="Calibri"/>
              <a:cs typeface="Calibri" panose="020F0502020204030204" pitchFamily="34" charset="0"/>
              <a:sym typeface="Calibri"/>
            </a:endParaRPr>
          </a:p>
          <a:p>
            <a:pPr marL="0" marR="0" lvl="0" indent="0" algn="ctr" rtl="0">
              <a:lnSpc>
                <a:spcPct val="100000"/>
              </a:lnSpc>
              <a:spcBef>
                <a:spcPts val="0"/>
              </a:spcBef>
              <a:spcAft>
                <a:spcPts val="0"/>
              </a:spcAft>
              <a:buNone/>
            </a:pPr>
            <a:r>
              <a:rPr lang="en-GB" sz="2200" b="1" i="0" u="none" strike="noStrike" cap="none">
                <a:solidFill>
                  <a:srgbClr val="000000"/>
                </a:solidFill>
                <a:latin typeface="Calibri" panose="020F0502020204030204" pitchFamily="34" charset="0"/>
                <a:ea typeface="Calibri"/>
                <a:cs typeface="Calibri" panose="020F0502020204030204" pitchFamily="34" charset="0"/>
                <a:sym typeface="Calibri"/>
              </a:rPr>
              <a:t> (Rapidité, optimiser l’allocation en mémoire)</a:t>
            </a:r>
            <a:endParaRPr>
              <a:latin typeface="Calibri" panose="020F0502020204030204" pitchFamily="34" charset="0"/>
              <a:ea typeface="Calibri"/>
              <a:cs typeface="Calibri" panose="020F0502020204030204" pitchFamily="34" charset="0"/>
              <a:sym typeface="Calibri"/>
            </a:endParaRPr>
          </a:p>
        </p:txBody>
      </p:sp>
      <p:pic>
        <p:nvPicPr>
          <p:cNvPr id="543" name="Google Shape;543;p9"/>
          <p:cNvPicPr preferRelativeResize="0"/>
          <p:nvPr/>
        </p:nvPicPr>
        <p:blipFill rotWithShape="1">
          <a:blip r:embed="rId10">
            <a:alphaModFix/>
          </a:blip>
          <a:srcRect/>
          <a:stretch/>
        </p:blipFill>
        <p:spPr>
          <a:xfrm>
            <a:off x="2790655" y="7599558"/>
            <a:ext cx="897906" cy="897910"/>
          </a:xfrm>
          <a:prstGeom prst="rect">
            <a:avLst/>
          </a:prstGeom>
          <a:noFill/>
          <a:ln>
            <a:noFill/>
          </a:ln>
        </p:spPr>
      </p:pic>
      <p:pic>
        <p:nvPicPr>
          <p:cNvPr id="544" name="Google Shape;544;p9"/>
          <p:cNvPicPr preferRelativeResize="0"/>
          <p:nvPr/>
        </p:nvPicPr>
        <p:blipFill rotWithShape="1">
          <a:blip r:embed="rId11">
            <a:alphaModFix/>
          </a:blip>
          <a:srcRect/>
          <a:stretch/>
        </p:blipFill>
        <p:spPr>
          <a:xfrm>
            <a:off x="4026912" y="7611567"/>
            <a:ext cx="897910" cy="897910"/>
          </a:xfrm>
          <a:prstGeom prst="rect">
            <a:avLst/>
          </a:prstGeom>
          <a:noFill/>
          <a:ln>
            <a:noFill/>
          </a:ln>
        </p:spPr>
      </p:pic>
      <p:sp>
        <p:nvSpPr>
          <p:cNvPr id="545" name="Google Shape;545;p9"/>
          <p:cNvSpPr txBox="1"/>
          <p:nvPr/>
        </p:nvSpPr>
        <p:spPr>
          <a:xfrm>
            <a:off x="5599456" y="7595284"/>
            <a:ext cx="27279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1800" b="1" i="0" u="none" strike="noStrike" cap="none">
                <a:solidFill>
                  <a:srgbClr val="5E76AA"/>
                </a:solidFill>
                <a:latin typeface="Calibri" panose="020F0502020204030204" pitchFamily="34" charset="0"/>
                <a:ea typeface="Calibri"/>
                <a:cs typeface="Calibri" panose="020F0502020204030204" pitchFamily="34" charset="0"/>
                <a:sym typeface="Calibri"/>
              </a:rPr>
              <a:t>read</a:t>
            </a:r>
            <a:r>
              <a:rPr lang="en-GB" sz="1800" b="1" i="0" u="none" strike="noStrike" cap="none">
                <a:solidFill>
                  <a:srgbClr val="000000"/>
                </a:solidFill>
                <a:latin typeface="Calibri" panose="020F0502020204030204" pitchFamily="34" charset="0"/>
                <a:ea typeface="Calibri"/>
                <a:cs typeface="Calibri" panose="020F0502020204030204" pitchFamily="34" charset="0"/>
                <a:sym typeface="Calibri"/>
              </a:rPr>
              <a:t> </a:t>
            </a:r>
            <a:r>
              <a:rPr lang="en-GB" sz="1800" i="0" u="none" strike="noStrike" cap="none">
                <a:solidFill>
                  <a:srgbClr val="000000"/>
                </a:solidFill>
                <a:latin typeface="Calibri" panose="020F0502020204030204" pitchFamily="34" charset="0"/>
                <a:ea typeface="Calibri"/>
                <a:cs typeface="Calibri" panose="020F0502020204030204" pitchFamily="34" charset="0"/>
                <a:sym typeface="Calibri"/>
              </a:rPr>
              <a:t>de </a:t>
            </a:r>
            <a:r>
              <a:rPr lang="en-GB" sz="1800" b="1" i="0" u="none" strike="noStrike" cap="none">
                <a:solidFill>
                  <a:srgbClr val="5E76AA"/>
                </a:solidFill>
                <a:latin typeface="Calibri" panose="020F0502020204030204" pitchFamily="34" charset="0"/>
                <a:ea typeface="Calibri"/>
                <a:cs typeface="Calibri" panose="020F0502020204030204" pitchFamily="34" charset="0"/>
                <a:sym typeface="Calibri"/>
              </a:rPr>
              <a:t>SparkSession</a:t>
            </a:r>
            <a:r>
              <a:rPr lang="en-GB" sz="1800" b="1" i="0" u="none" strike="noStrike" cap="none">
                <a:solidFill>
                  <a:srgbClr val="000000"/>
                </a:solidFill>
                <a:latin typeface="Calibri" panose="020F0502020204030204" pitchFamily="34" charset="0"/>
                <a:ea typeface="Calibri"/>
                <a:cs typeface="Calibri" panose="020F0502020204030204" pitchFamily="34" charset="0"/>
                <a:sym typeface="Calibri"/>
              </a:rPr>
              <a:t> </a:t>
            </a:r>
            <a:r>
              <a:rPr lang="en-GB" sz="1800" i="0" u="none" strike="noStrike" cap="none">
                <a:solidFill>
                  <a:srgbClr val="000000"/>
                </a:solidFill>
                <a:latin typeface="Calibri" panose="020F0502020204030204" pitchFamily="34" charset="0"/>
                <a:ea typeface="Calibri"/>
                <a:cs typeface="Calibri" panose="020F0502020204030204" pitchFamily="34" charset="0"/>
                <a:sym typeface="Calibri"/>
              </a:rPr>
              <a:t>dans </a:t>
            </a:r>
            <a:r>
              <a:rPr lang="en-GB" sz="1800" b="1" i="0" u="none" strike="noStrike" cap="none">
                <a:solidFill>
                  <a:srgbClr val="5E76AA"/>
                </a:solidFill>
                <a:latin typeface="Calibri" panose="020F0502020204030204" pitchFamily="34" charset="0"/>
                <a:ea typeface="Calibri"/>
                <a:cs typeface="Calibri" panose="020F0502020204030204" pitchFamily="34" charset="0"/>
                <a:sym typeface="Calibri"/>
              </a:rPr>
              <a:t>Pyspark</a:t>
            </a:r>
            <a:endParaRPr sz="1800" b="1" i="0" u="none" strike="noStrike" cap="none">
              <a:solidFill>
                <a:srgbClr val="5E76AA"/>
              </a:solidFill>
              <a:latin typeface="Calibri" panose="020F0502020204030204" pitchFamily="34" charset="0"/>
              <a:ea typeface="Calibri"/>
              <a:cs typeface="Calibri" panose="020F0502020204030204" pitchFamily="34" charset="0"/>
              <a:sym typeface="Calibri"/>
            </a:endParaRPr>
          </a:p>
        </p:txBody>
      </p:sp>
      <p:sp>
        <p:nvSpPr>
          <p:cNvPr id="546" name="Google Shape;546;p9"/>
          <p:cNvSpPr txBox="1"/>
          <p:nvPr/>
        </p:nvSpPr>
        <p:spPr>
          <a:xfrm>
            <a:off x="5623706" y="8567720"/>
            <a:ext cx="3009021" cy="83099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46ADB9"/>
              </a:buClr>
              <a:buSzPts val="2400"/>
              <a:buFont typeface="Noto Sans Symbols"/>
              <a:buChar char="▪"/>
            </a:pPr>
            <a:r>
              <a:rPr lang="en-GB" sz="2400" i="0" u="none" strike="noStrike" cap="none" dirty="0">
                <a:solidFill>
                  <a:srgbClr val="000000"/>
                </a:solidFill>
                <a:latin typeface="Calibri" panose="020F0502020204030204" pitchFamily="34" charset="0"/>
                <a:ea typeface="Calibri"/>
                <a:cs typeface="Calibri" panose="020F0502020204030204" pitchFamily="34" charset="0"/>
                <a:sym typeface="Calibri"/>
              </a:rPr>
              <a:t>4  </a:t>
            </a:r>
            <a:r>
              <a:rPr lang="en-GB" sz="2400" b="1" i="0" u="none" strike="noStrike" cap="none" dirty="0" err="1">
                <a:solidFill>
                  <a:srgbClr val="FFC000"/>
                </a:solidFill>
                <a:latin typeface="Calibri" panose="020F0502020204030204" pitchFamily="34" charset="0"/>
                <a:ea typeface="Calibri"/>
                <a:cs typeface="Calibri" panose="020F0502020204030204" pitchFamily="34" charset="0"/>
                <a:sym typeface="Calibri"/>
              </a:rPr>
              <a:t>DataFrame</a:t>
            </a:r>
            <a:r>
              <a:rPr lang="en-GB" sz="2400" i="0" u="none" strike="noStrike" cap="none" dirty="0">
                <a:solidFill>
                  <a:srgbClr val="FFC000"/>
                </a:solidFill>
                <a:latin typeface="Calibri" panose="020F0502020204030204" pitchFamily="34" charset="0"/>
                <a:ea typeface="Calibri"/>
                <a:cs typeface="Calibri" panose="020F0502020204030204" pitchFamily="34" charset="0"/>
                <a:sym typeface="Calibri"/>
              </a:rPr>
              <a:t> </a:t>
            </a:r>
            <a:r>
              <a:rPr lang="en-GB" sz="2400" b="1" i="0" u="none" strike="noStrike" cap="none" dirty="0" err="1">
                <a:solidFill>
                  <a:srgbClr val="FFC000"/>
                </a:solidFill>
                <a:latin typeface="Calibri" panose="020F0502020204030204" pitchFamily="34" charset="0"/>
                <a:ea typeface="Calibri"/>
                <a:cs typeface="Calibri" panose="020F0502020204030204" pitchFamily="34" charset="0"/>
                <a:sym typeface="Calibri"/>
              </a:rPr>
              <a:t>Pyspark</a:t>
            </a:r>
            <a:endParaRPr sz="2400" b="1" i="0" u="none" strike="noStrike" cap="none" dirty="0">
              <a:solidFill>
                <a:srgbClr val="FFC000"/>
              </a:solidFill>
              <a:latin typeface="Calibri" panose="020F0502020204030204" pitchFamily="34" charset="0"/>
              <a:ea typeface="Calibri"/>
              <a:cs typeface="Calibri" panose="020F0502020204030204" pitchFamily="34" charset="0"/>
              <a:sym typeface="Calibri"/>
            </a:endParaRPr>
          </a:p>
        </p:txBody>
      </p:sp>
      <p:sp>
        <p:nvSpPr>
          <p:cNvPr id="547" name="Google Shape;547;p9"/>
          <p:cNvSpPr/>
          <p:nvPr/>
        </p:nvSpPr>
        <p:spPr>
          <a:xfrm>
            <a:off x="5394298" y="1091181"/>
            <a:ext cx="12784800" cy="8610300"/>
          </a:xfrm>
          <a:prstGeom prst="roundRect">
            <a:avLst>
              <a:gd name="adj" fmla="val 16667"/>
            </a:avLst>
          </a:prstGeom>
          <a:noFill/>
          <a:ln w="25400" cap="flat" cmpd="sng">
            <a:solidFill>
              <a:srgbClr val="46ADB9"/>
            </a:solidFill>
            <a:prstDash val="solid"/>
            <a:round/>
            <a:headEnd type="none" w="sm" len="sm"/>
            <a:tailEnd type="none" w="sm" len="sm"/>
          </a:ln>
          <a:effectLst>
            <a:glow rad="139700">
              <a:schemeClr val="accent3">
                <a:satMod val="175000"/>
                <a:alpha val="40000"/>
              </a:schemeClr>
            </a:glo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latin typeface="Calibri"/>
              <a:ea typeface="Calibri"/>
              <a:cs typeface="Calibri"/>
              <a:sym typeface="Calibri"/>
            </a:endParaRPr>
          </a:p>
        </p:txBody>
      </p:sp>
      <p:sp>
        <p:nvSpPr>
          <p:cNvPr id="548" name="Google Shape;548;p9"/>
          <p:cNvSpPr/>
          <p:nvPr/>
        </p:nvSpPr>
        <p:spPr>
          <a:xfrm>
            <a:off x="10968306" y="401850"/>
            <a:ext cx="2729400" cy="624300"/>
          </a:xfrm>
          <a:prstGeom prst="roundRect">
            <a:avLst>
              <a:gd name="adj" fmla="val 16667"/>
            </a:avLst>
          </a:prstGeom>
          <a:solidFill>
            <a:srgbClr val="ABD4DA"/>
          </a:solidFill>
          <a:ln>
            <a:noFill/>
          </a:ln>
          <a:effectLst>
            <a:glow rad="139700">
              <a:schemeClr val="accent3">
                <a:satMod val="175000"/>
                <a:alpha val="40000"/>
              </a:schemeClr>
            </a:glo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GB" sz="2800" b="1" i="0" u="none" strike="noStrike" cap="none" dirty="0">
                <a:solidFill>
                  <a:srgbClr val="000000"/>
                </a:solidFill>
                <a:latin typeface="Calibri"/>
                <a:ea typeface="Calibri"/>
                <a:cs typeface="Calibri"/>
                <a:sym typeface="Calibri"/>
              </a:rPr>
              <a:t>Spark Context</a:t>
            </a:r>
            <a:endParaRPr sz="2800" b="1" i="0" u="none" strike="noStrike" cap="none" dirty="0">
              <a:solidFill>
                <a:srgbClr val="000000"/>
              </a:solidFill>
              <a:latin typeface="Calibri"/>
              <a:ea typeface="Calibri"/>
              <a:cs typeface="Calibri"/>
              <a:sym typeface="Calibri"/>
            </a:endParaRPr>
          </a:p>
        </p:txBody>
      </p:sp>
      <p:sp>
        <p:nvSpPr>
          <p:cNvPr id="549" name="Google Shape;549;p9"/>
          <p:cNvSpPr txBox="1"/>
          <p:nvPr/>
        </p:nvSpPr>
        <p:spPr>
          <a:xfrm>
            <a:off x="15250655" y="8600304"/>
            <a:ext cx="3009021" cy="83099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46ADB9"/>
              </a:buClr>
              <a:buSzPts val="2400"/>
              <a:buFont typeface="Noto Sans Symbols"/>
              <a:buChar char="▪"/>
            </a:pPr>
            <a:r>
              <a:rPr lang="en-GB" sz="2400" b="0" i="0" u="none" strike="noStrike" cap="none" dirty="0">
                <a:solidFill>
                  <a:srgbClr val="000000"/>
                </a:solidFill>
                <a:latin typeface="Calibri" panose="020F0502020204030204" pitchFamily="34" charset="0"/>
                <a:cs typeface="Calibri" panose="020F0502020204030204" pitchFamily="34" charset="0"/>
                <a:sym typeface="Arial"/>
              </a:rPr>
              <a:t>3  </a:t>
            </a:r>
            <a:r>
              <a:rPr lang="en-GB" sz="2400" dirty="0" err="1">
                <a:latin typeface="Calibri" panose="020F0502020204030204" pitchFamily="34" charset="0"/>
                <a:cs typeface="Calibri" panose="020F0502020204030204" pitchFamily="34" charset="0"/>
              </a:rPr>
              <a:t>fichiers</a:t>
            </a:r>
            <a:r>
              <a:rPr lang="en-GB" sz="2400" b="0" i="0" u="none" strike="noStrike" cap="none" dirty="0">
                <a:solidFill>
                  <a:srgbClr val="000000"/>
                </a:solidFill>
                <a:latin typeface="Calibri" panose="020F0502020204030204" pitchFamily="34" charset="0"/>
                <a:cs typeface="Calibri" panose="020F0502020204030204" pitchFamily="34" charset="0"/>
                <a:sym typeface="Arial"/>
              </a:rPr>
              <a:t> </a:t>
            </a:r>
            <a:r>
              <a:rPr lang="en-GB" sz="2400" b="0" i="0" u="none" strike="noStrike" cap="none" dirty="0" err="1">
                <a:solidFill>
                  <a:srgbClr val="000000"/>
                </a:solidFill>
                <a:latin typeface="Calibri" panose="020F0502020204030204" pitchFamily="34" charset="0"/>
                <a:cs typeface="Calibri" panose="020F0502020204030204" pitchFamily="34" charset="0"/>
                <a:sym typeface="Arial"/>
              </a:rPr>
              <a:t>en</a:t>
            </a:r>
            <a:r>
              <a:rPr lang="en-GB" sz="2400" b="0" i="0" u="none" strike="noStrike" cap="none" dirty="0">
                <a:solidFill>
                  <a:srgbClr val="000000"/>
                </a:solidFill>
                <a:latin typeface="Calibri" panose="020F0502020204030204" pitchFamily="34" charset="0"/>
                <a:cs typeface="Calibri" panose="020F0502020204030204" pitchFamily="34" charset="0"/>
                <a:sym typeface="Arial"/>
              </a:rPr>
              <a:t> format </a:t>
            </a:r>
            <a:r>
              <a:rPr lang="en-GB" sz="2400" b="1" i="0" u="none" strike="noStrike" cap="none" dirty="0">
                <a:solidFill>
                  <a:srgbClr val="FFC000"/>
                </a:solidFill>
                <a:latin typeface="Calibri" panose="020F0502020204030204" pitchFamily="34" charset="0"/>
                <a:cs typeface="Calibri" panose="020F0502020204030204" pitchFamily="34" charset="0"/>
                <a:sym typeface="Arial"/>
              </a:rPr>
              <a:t>Parquets</a:t>
            </a:r>
            <a:endParaRPr dirty="0">
              <a:latin typeface="Calibri" panose="020F0502020204030204" pitchFamily="34" charset="0"/>
              <a:cs typeface="Calibri" panose="020F0502020204030204" pitchFamily="34" charset="0"/>
            </a:endParaRPr>
          </a:p>
        </p:txBody>
      </p:sp>
      <p:sp>
        <p:nvSpPr>
          <p:cNvPr id="550" name="Google Shape;550;p9"/>
          <p:cNvSpPr txBox="1"/>
          <p:nvPr/>
        </p:nvSpPr>
        <p:spPr>
          <a:xfrm>
            <a:off x="8924190" y="4973442"/>
            <a:ext cx="3366600" cy="2462700"/>
          </a:xfrm>
          <a:prstGeom prst="rect">
            <a:avLst/>
          </a:prstGeom>
          <a:noFill/>
          <a:ln>
            <a:noFill/>
          </a:ln>
        </p:spPr>
        <p:txBody>
          <a:bodyPr spcFirstLastPara="1" wrap="square" lIns="91425" tIns="45700" rIns="91425" bIns="45700" anchor="t" anchorCtr="0">
            <a:spAutoFit/>
          </a:bodyPr>
          <a:lstStyle/>
          <a:p>
            <a:pPr marL="342900" marR="0" lvl="0" indent="-203200" algn="l" rtl="0">
              <a:lnSpc>
                <a:spcPct val="100000"/>
              </a:lnSpc>
              <a:spcBef>
                <a:spcPts val="0"/>
              </a:spcBef>
              <a:spcAft>
                <a:spcPts val="0"/>
              </a:spcAft>
              <a:buClr>
                <a:srgbClr val="FF0000"/>
              </a:buClr>
              <a:buSzPts val="2200"/>
              <a:buFont typeface="Noto Sans Symbols"/>
              <a:buNone/>
            </a:pPr>
            <a:endParaRPr sz="2200" b="1" i="0" u="none" strike="noStrike" cap="none">
              <a:solidFill>
                <a:srgbClr val="000000"/>
              </a:solidFill>
              <a:latin typeface="Calibri" panose="020F0502020204030204" pitchFamily="34" charset="0"/>
              <a:ea typeface="Calibri"/>
              <a:cs typeface="Calibri" panose="020F0502020204030204" pitchFamily="34" charset="0"/>
              <a:sym typeface="Calibri"/>
            </a:endParaRPr>
          </a:p>
          <a:p>
            <a:pPr marL="342900" marR="0" lvl="0" indent="-342900" algn="l" rtl="0">
              <a:lnSpc>
                <a:spcPct val="100000"/>
              </a:lnSpc>
              <a:spcBef>
                <a:spcPts val="0"/>
              </a:spcBef>
              <a:spcAft>
                <a:spcPts val="0"/>
              </a:spcAft>
              <a:buClr>
                <a:srgbClr val="FF0000"/>
              </a:buClr>
              <a:buSzPts val="2200"/>
              <a:buFont typeface="Calibri"/>
              <a:buChar char="▪"/>
            </a:pPr>
            <a:r>
              <a:rPr lang="en-GB" sz="2200" b="1" i="0" u="none" strike="noStrike" cap="none">
                <a:solidFill>
                  <a:srgbClr val="000000"/>
                </a:solidFill>
                <a:latin typeface="Calibri" panose="020F0502020204030204" pitchFamily="34" charset="0"/>
                <a:ea typeface="Calibri"/>
                <a:cs typeface="Calibri" panose="020F0502020204030204" pitchFamily="34" charset="0"/>
                <a:sym typeface="Calibri"/>
              </a:rPr>
              <a:t>Uniformiser les noms des variables et leurs modalités</a:t>
            </a:r>
            <a:endParaRPr>
              <a:latin typeface="Calibri" panose="020F0502020204030204" pitchFamily="34" charset="0"/>
              <a:ea typeface="Calibri"/>
              <a:cs typeface="Calibri" panose="020F0502020204030204" pitchFamily="34" charset="0"/>
              <a:sym typeface="Calibri"/>
            </a:endParaRPr>
          </a:p>
          <a:p>
            <a:pPr marL="342900" marR="0" lvl="0" indent="-342900" algn="l" rtl="0">
              <a:lnSpc>
                <a:spcPct val="100000"/>
              </a:lnSpc>
              <a:spcBef>
                <a:spcPts val="0"/>
              </a:spcBef>
              <a:spcAft>
                <a:spcPts val="0"/>
              </a:spcAft>
              <a:buClr>
                <a:srgbClr val="FF0000"/>
              </a:buClr>
              <a:buSzPts val="2200"/>
              <a:buFont typeface="Calibri"/>
              <a:buChar char="▪"/>
            </a:pPr>
            <a:r>
              <a:rPr lang="en-GB" sz="2200" b="1" i="0" u="none" strike="noStrike" cap="none">
                <a:solidFill>
                  <a:srgbClr val="000000"/>
                </a:solidFill>
                <a:latin typeface="Calibri" panose="020F0502020204030204" pitchFamily="34" charset="0"/>
                <a:ea typeface="Calibri"/>
                <a:cs typeface="Calibri" panose="020F0502020204030204" pitchFamily="34" charset="0"/>
                <a:sym typeface="Calibri"/>
              </a:rPr>
              <a:t>Nouvelles variables</a:t>
            </a:r>
            <a:endParaRPr>
              <a:latin typeface="Calibri" panose="020F0502020204030204" pitchFamily="34" charset="0"/>
              <a:ea typeface="Calibri"/>
              <a:cs typeface="Calibri" panose="020F0502020204030204" pitchFamily="34" charset="0"/>
              <a:sym typeface="Calibri"/>
            </a:endParaRPr>
          </a:p>
          <a:p>
            <a:pPr marL="342900" marR="0" lvl="0" indent="-342900" algn="l" rtl="0">
              <a:lnSpc>
                <a:spcPct val="100000"/>
              </a:lnSpc>
              <a:spcBef>
                <a:spcPts val="0"/>
              </a:spcBef>
              <a:spcAft>
                <a:spcPts val="0"/>
              </a:spcAft>
              <a:buClr>
                <a:srgbClr val="FF0000"/>
              </a:buClr>
              <a:buSzPts val="2200"/>
              <a:buFont typeface="Calibri"/>
              <a:buChar char="▪"/>
            </a:pPr>
            <a:r>
              <a:rPr lang="en-GB" sz="2200" b="1" i="0" u="none" strike="noStrike" cap="none">
                <a:solidFill>
                  <a:srgbClr val="000000"/>
                </a:solidFill>
                <a:latin typeface="Calibri" panose="020F0502020204030204" pitchFamily="34" charset="0"/>
                <a:ea typeface="Calibri"/>
                <a:cs typeface="Calibri" panose="020F0502020204030204" pitchFamily="34" charset="0"/>
                <a:sym typeface="Calibri"/>
              </a:rPr>
              <a:t>Jointures(dates, départements)</a:t>
            </a:r>
            <a:endParaRPr>
              <a:latin typeface="Calibri" panose="020F0502020204030204" pitchFamily="34" charset="0"/>
              <a:ea typeface="Calibri"/>
              <a:cs typeface="Calibri" panose="020F0502020204030204" pitchFamily="34" charset="0"/>
              <a:sym typeface="Calibri"/>
            </a:endParaRPr>
          </a:p>
        </p:txBody>
      </p:sp>
      <p:sp>
        <p:nvSpPr>
          <p:cNvPr id="552" name="Google Shape;552;p9"/>
          <p:cNvSpPr txBox="1"/>
          <p:nvPr/>
        </p:nvSpPr>
        <p:spPr>
          <a:xfrm>
            <a:off x="8951888" y="8535636"/>
            <a:ext cx="3009021" cy="83099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46ADB9"/>
              </a:buClr>
              <a:buSzPts val="2400"/>
              <a:buFont typeface="Noto Sans Symbols"/>
              <a:buChar char="▪"/>
            </a:pPr>
            <a:r>
              <a:rPr lang="en-GB" sz="2400" b="0" i="0" u="none" strike="noStrike" cap="none" dirty="0">
                <a:solidFill>
                  <a:srgbClr val="000000"/>
                </a:solidFill>
                <a:latin typeface="Calibri" panose="020F0502020204030204" pitchFamily="34" charset="0"/>
                <a:cs typeface="Calibri" panose="020F0502020204030204" pitchFamily="34" charset="0"/>
                <a:sym typeface="Arial"/>
              </a:rPr>
              <a:t>1  </a:t>
            </a:r>
            <a:r>
              <a:rPr lang="en-GB" sz="2400" b="1" i="0" u="none" strike="noStrike" cap="none" dirty="0" err="1">
                <a:solidFill>
                  <a:srgbClr val="FFC000"/>
                </a:solidFill>
                <a:latin typeface="Calibri" panose="020F0502020204030204" pitchFamily="34" charset="0"/>
                <a:cs typeface="Calibri" panose="020F0502020204030204" pitchFamily="34" charset="0"/>
                <a:sym typeface="Arial"/>
              </a:rPr>
              <a:t>DataFrame</a:t>
            </a:r>
            <a:r>
              <a:rPr lang="en-GB" sz="2400" b="0" i="0" u="none" strike="noStrike" cap="none" dirty="0">
                <a:solidFill>
                  <a:srgbClr val="FFC000"/>
                </a:solidFill>
                <a:latin typeface="Calibri" panose="020F0502020204030204" pitchFamily="34" charset="0"/>
                <a:cs typeface="Calibri" panose="020F0502020204030204" pitchFamily="34" charset="0"/>
                <a:sym typeface="Arial"/>
              </a:rPr>
              <a:t> </a:t>
            </a:r>
            <a:r>
              <a:rPr lang="en-GB" sz="2400" b="1" i="0" u="none" strike="noStrike" cap="none" dirty="0" err="1">
                <a:solidFill>
                  <a:srgbClr val="FFC000"/>
                </a:solidFill>
                <a:latin typeface="Calibri" panose="020F0502020204030204" pitchFamily="34" charset="0"/>
                <a:cs typeface="Calibri" panose="020F0502020204030204" pitchFamily="34" charset="0"/>
                <a:sym typeface="Arial"/>
              </a:rPr>
              <a:t>Pyspark</a:t>
            </a:r>
            <a:endParaRPr sz="2400" b="1" i="0" u="none" strike="noStrike" cap="none" dirty="0">
              <a:solidFill>
                <a:srgbClr val="FFC000"/>
              </a:solidFill>
              <a:latin typeface="Calibri" panose="020F0502020204030204" pitchFamily="34" charset="0"/>
              <a:cs typeface="Calibri" panose="020F0502020204030204" pitchFamily="34" charset="0"/>
              <a:sym typeface="Arial"/>
            </a:endParaRPr>
          </a:p>
        </p:txBody>
      </p:sp>
      <p:sp>
        <p:nvSpPr>
          <p:cNvPr id="553" name="Google Shape;553;p9"/>
          <p:cNvSpPr txBox="1"/>
          <p:nvPr/>
        </p:nvSpPr>
        <p:spPr>
          <a:xfrm>
            <a:off x="12079228" y="4997110"/>
            <a:ext cx="3419100" cy="2462172"/>
          </a:xfrm>
          <a:prstGeom prst="rect">
            <a:avLst/>
          </a:prstGeom>
          <a:noFill/>
          <a:ln>
            <a:noFill/>
          </a:ln>
        </p:spPr>
        <p:txBody>
          <a:bodyPr spcFirstLastPara="1" wrap="square" lIns="91425" tIns="45700" rIns="91425" bIns="45700" anchor="t" anchorCtr="0">
            <a:spAutoFit/>
          </a:bodyPr>
          <a:lstStyle/>
          <a:p>
            <a:pPr marL="342900" marR="0" lvl="0" indent="-203200" algn="l" rtl="0">
              <a:lnSpc>
                <a:spcPct val="100000"/>
              </a:lnSpc>
              <a:spcBef>
                <a:spcPts val="0"/>
              </a:spcBef>
              <a:spcAft>
                <a:spcPts val="0"/>
              </a:spcAft>
              <a:buClr>
                <a:srgbClr val="FF0000"/>
              </a:buClr>
              <a:buSzPts val="2200"/>
              <a:buFont typeface="Noto Sans Symbols"/>
              <a:buNone/>
            </a:pPr>
            <a:endParaRPr sz="2200" b="1"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a:p>
            <a:pPr marL="342900" marR="0" lvl="0" indent="-355600" algn="l" rtl="0">
              <a:lnSpc>
                <a:spcPct val="100000"/>
              </a:lnSpc>
              <a:spcBef>
                <a:spcPts val="0"/>
              </a:spcBef>
              <a:spcAft>
                <a:spcPts val="0"/>
              </a:spcAft>
              <a:buClr>
                <a:srgbClr val="FF0000"/>
              </a:buClr>
              <a:buSzPts val="2400"/>
              <a:buFont typeface="Calibri"/>
              <a:buChar char="▪"/>
            </a:pPr>
            <a:r>
              <a:rPr lang="en-GB" sz="2200" b="1" i="0" u="none" strike="noStrike" cap="none" dirty="0" err="1">
                <a:solidFill>
                  <a:srgbClr val="000000"/>
                </a:solidFill>
                <a:latin typeface="Calibri" panose="020F0502020204030204" pitchFamily="34" charset="0"/>
                <a:ea typeface="Calibri"/>
                <a:cs typeface="Calibri" panose="020F0502020204030204" pitchFamily="34" charset="0"/>
                <a:sym typeface="Calibri"/>
              </a:rPr>
              <a:t>Filtrer</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 sur les </a:t>
            </a:r>
            <a:r>
              <a:rPr lang="en-GB" sz="2200" b="1" i="0" u="none" strike="noStrike" cap="none" dirty="0" err="1">
                <a:solidFill>
                  <a:srgbClr val="000000"/>
                </a:solidFill>
                <a:latin typeface="Calibri" panose="020F0502020204030204" pitchFamily="34" charset="0"/>
                <a:ea typeface="Calibri"/>
                <a:cs typeface="Calibri" panose="020F0502020204030204" pitchFamily="34" charset="0"/>
                <a:sym typeface="Calibri"/>
              </a:rPr>
              <a:t>départements</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 de la </a:t>
            </a:r>
            <a:br>
              <a:rPr lang="en-GB" sz="2200" b="1" dirty="0">
                <a:latin typeface="Calibri" panose="020F0502020204030204" pitchFamily="34" charset="0"/>
                <a:ea typeface="Calibri"/>
                <a:cs typeface="Calibri" panose="020F0502020204030204" pitchFamily="34" charset="0"/>
                <a:sym typeface="Calibri"/>
              </a:rPr>
            </a:b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F</a:t>
            </a:r>
            <a:r>
              <a:rPr lang="en-GB" sz="2200" b="1" dirty="0">
                <a:latin typeface="Calibri" panose="020F0502020204030204" pitchFamily="34" charset="0"/>
                <a:ea typeface="Calibri"/>
                <a:cs typeface="Calibri" panose="020F0502020204030204" pitchFamily="34" charset="0"/>
                <a:sym typeface="Calibri"/>
              </a:rPr>
              <a:t>R</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 </a:t>
            </a:r>
            <a:r>
              <a:rPr lang="en-GB" sz="2200" b="1" dirty="0">
                <a:latin typeface="Calibri" panose="020F0502020204030204" pitchFamily="34" charset="0"/>
                <a:ea typeface="Calibri"/>
                <a:cs typeface="Calibri" panose="020F0502020204030204" pitchFamily="34" charset="0"/>
                <a:sym typeface="Calibri"/>
              </a:rPr>
              <a:t>métropolitaine</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  </a:t>
            </a:r>
            <a:r>
              <a:rPr lang="en-GB" sz="2200" b="1" i="0" u="none" strike="noStrike" cap="none" dirty="0" err="1">
                <a:solidFill>
                  <a:srgbClr val="000000"/>
                </a:solidFill>
                <a:latin typeface="Calibri" panose="020F0502020204030204" pitchFamily="34" charset="0"/>
                <a:ea typeface="Calibri"/>
                <a:cs typeface="Calibri" panose="020F0502020204030204" pitchFamily="34" charset="0"/>
                <a:sym typeface="Calibri"/>
              </a:rPr>
              <a:t>l’année</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 2021</a:t>
            </a:r>
            <a:endParaRPr sz="2200" dirty="0">
              <a:latin typeface="Calibri" panose="020F0502020204030204" pitchFamily="34" charset="0"/>
              <a:ea typeface="Calibri"/>
              <a:cs typeface="Calibri" panose="020F0502020204030204" pitchFamily="34" charset="0"/>
              <a:sym typeface="Calibri"/>
            </a:endParaRPr>
          </a:p>
          <a:p>
            <a:pPr marL="342900" marR="0" lvl="0" indent="-355600" algn="l" rtl="0">
              <a:lnSpc>
                <a:spcPct val="100000"/>
              </a:lnSpc>
              <a:spcBef>
                <a:spcPts val="0"/>
              </a:spcBef>
              <a:spcAft>
                <a:spcPts val="0"/>
              </a:spcAft>
              <a:buClr>
                <a:srgbClr val="FF0000"/>
              </a:buClr>
              <a:buSzPts val="2400"/>
              <a:buFont typeface="Calibri"/>
              <a:buChar char="▪"/>
            </a:pPr>
            <a:r>
              <a:rPr lang="en-GB" sz="2200" b="1" i="0" u="none" strike="noStrike" cap="none" dirty="0" err="1">
                <a:solidFill>
                  <a:srgbClr val="000000"/>
                </a:solidFill>
                <a:latin typeface="Calibri" panose="020F0502020204030204" pitchFamily="34" charset="0"/>
                <a:ea typeface="Calibri"/>
                <a:cs typeface="Calibri" panose="020F0502020204030204" pitchFamily="34" charset="0"/>
                <a:sym typeface="Calibri"/>
              </a:rPr>
              <a:t>Créer</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 2 </a:t>
            </a:r>
            <a:r>
              <a:rPr lang="en-GB" sz="2200" b="1" i="0" u="none" strike="noStrike" cap="none" dirty="0" err="1">
                <a:solidFill>
                  <a:srgbClr val="000000"/>
                </a:solidFill>
                <a:latin typeface="Calibri" panose="020F0502020204030204" pitchFamily="34" charset="0"/>
                <a:ea typeface="Calibri"/>
                <a:cs typeface="Calibri" panose="020F0502020204030204" pitchFamily="34" charset="0"/>
                <a:sym typeface="Calibri"/>
              </a:rPr>
              <a:t>DataFrames</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a:t>
            </a:r>
            <a:b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b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 2 dates </a:t>
            </a:r>
            <a:r>
              <a:rPr lang="en-GB" sz="2200" b="1" i="0" u="none" strike="noStrike" cap="none" dirty="0" err="1">
                <a:solidFill>
                  <a:srgbClr val="000000"/>
                </a:solidFill>
                <a:latin typeface="Calibri" panose="020F0502020204030204" pitchFamily="34" charset="0"/>
                <a:ea typeface="Calibri"/>
                <a:cs typeface="Calibri" panose="020F0502020204030204" pitchFamily="34" charset="0"/>
                <a:sym typeface="Calibri"/>
              </a:rPr>
              <a:t>spécifiques</a:t>
            </a:r>
            <a:endParaRPr sz="2200" dirty="0">
              <a:latin typeface="Calibri" panose="020F0502020204030204" pitchFamily="34" charset="0"/>
              <a:ea typeface="Calibri"/>
              <a:cs typeface="Calibri" panose="020F0502020204030204" pitchFamily="34" charset="0"/>
              <a:sym typeface="Calibri"/>
            </a:endParaRPr>
          </a:p>
        </p:txBody>
      </p:sp>
      <p:sp>
        <p:nvSpPr>
          <p:cNvPr id="555" name="Google Shape;555;p9"/>
          <p:cNvSpPr txBox="1"/>
          <p:nvPr/>
        </p:nvSpPr>
        <p:spPr>
          <a:xfrm>
            <a:off x="12123261" y="8562183"/>
            <a:ext cx="3009021" cy="83099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46ADB9"/>
              </a:buClr>
              <a:buSzPts val="2400"/>
              <a:buFont typeface="Noto Sans Symbols"/>
              <a:buChar char="▪"/>
            </a:pPr>
            <a:r>
              <a:rPr lang="en-GB" sz="2400" b="0" i="0" u="none" strike="noStrike" cap="none" dirty="0">
                <a:solidFill>
                  <a:srgbClr val="000000"/>
                </a:solidFill>
                <a:latin typeface="Calibri" panose="020F0502020204030204" pitchFamily="34" charset="0"/>
                <a:cs typeface="Calibri" panose="020F0502020204030204" pitchFamily="34" charset="0"/>
                <a:sym typeface="Arial"/>
              </a:rPr>
              <a:t>3  </a:t>
            </a:r>
            <a:r>
              <a:rPr lang="en-GB" sz="2400" b="1" i="0" u="none" strike="noStrike" cap="none" dirty="0" err="1">
                <a:solidFill>
                  <a:srgbClr val="FFC000"/>
                </a:solidFill>
                <a:latin typeface="Calibri" panose="020F0502020204030204" pitchFamily="34" charset="0"/>
                <a:cs typeface="Calibri" panose="020F0502020204030204" pitchFamily="34" charset="0"/>
                <a:sym typeface="Arial"/>
              </a:rPr>
              <a:t>DataFrame</a:t>
            </a:r>
            <a:r>
              <a:rPr lang="en-GB" sz="2400" b="0" i="0" u="none" strike="noStrike" cap="none" dirty="0">
                <a:solidFill>
                  <a:srgbClr val="FFC000"/>
                </a:solidFill>
                <a:latin typeface="Calibri" panose="020F0502020204030204" pitchFamily="34" charset="0"/>
                <a:cs typeface="Calibri" panose="020F0502020204030204" pitchFamily="34" charset="0"/>
                <a:sym typeface="Arial"/>
              </a:rPr>
              <a:t> </a:t>
            </a:r>
            <a:r>
              <a:rPr lang="en-GB" sz="2400" b="1" i="0" u="none" strike="noStrike" cap="none" dirty="0" err="1">
                <a:solidFill>
                  <a:srgbClr val="FFC000"/>
                </a:solidFill>
                <a:latin typeface="Calibri" panose="020F0502020204030204" pitchFamily="34" charset="0"/>
                <a:cs typeface="Calibri" panose="020F0502020204030204" pitchFamily="34" charset="0"/>
                <a:sym typeface="Arial"/>
              </a:rPr>
              <a:t>Pyspark</a:t>
            </a:r>
            <a:endParaRPr sz="2400" b="1" i="0" u="none" strike="noStrike" cap="none" dirty="0">
              <a:solidFill>
                <a:srgbClr val="FFC000"/>
              </a:solidFill>
              <a:latin typeface="Calibri" panose="020F0502020204030204" pitchFamily="34" charset="0"/>
              <a:cs typeface="Calibri" panose="020F0502020204030204" pitchFamily="34" charset="0"/>
              <a:sym typeface="Arial"/>
            </a:endParaRPr>
          </a:p>
        </p:txBody>
      </p:sp>
      <p:sp>
        <p:nvSpPr>
          <p:cNvPr id="556" name="Google Shape;556;p9"/>
          <p:cNvSpPr txBox="1"/>
          <p:nvPr/>
        </p:nvSpPr>
        <p:spPr>
          <a:xfrm>
            <a:off x="15186330" y="5054594"/>
            <a:ext cx="3419100" cy="2462172"/>
          </a:xfrm>
          <a:prstGeom prst="rect">
            <a:avLst/>
          </a:prstGeom>
          <a:noFill/>
          <a:ln>
            <a:noFill/>
          </a:ln>
        </p:spPr>
        <p:txBody>
          <a:bodyPr spcFirstLastPara="1" wrap="square" lIns="91425" tIns="45700" rIns="91425" bIns="45700" anchor="t" anchorCtr="0">
            <a:spAutoFit/>
          </a:bodyPr>
          <a:lstStyle/>
          <a:p>
            <a:pPr marL="342900" marR="0" lvl="0" indent="-203200" algn="l" rtl="0">
              <a:lnSpc>
                <a:spcPct val="100000"/>
              </a:lnSpc>
              <a:spcBef>
                <a:spcPts val="0"/>
              </a:spcBef>
              <a:spcAft>
                <a:spcPts val="0"/>
              </a:spcAft>
              <a:buClr>
                <a:srgbClr val="FF0000"/>
              </a:buClr>
              <a:buSzPts val="2200"/>
              <a:buFont typeface="Noto Sans Symbols"/>
              <a:buNone/>
            </a:pPr>
            <a:endParaRPr sz="2200" b="1" i="0" u="none" strike="noStrike" cap="none" dirty="0">
              <a:solidFill>
                <a:srgbClr val="000000"/>
              </a:solidFill>
              <a:latin typeface="Calibri" panose="020F0502020204030204" pitchFamily="34" charset="0"/>
              <a:cs typeface="Calibri" panose="020F0502020204030204" pitchFamily="34" charset="0"/>
              <a:sym typeface="Arial"/>
            </a:endParaRPr>
          </a:p>
          <a:p>
            <a:pPr marL="342900" marR="0" lvl="0" indent="-355600" algn="l" rtl="0">
              <a:lnSpc>
                <a:spcPct val="100000"/>
              </a:lnSpc>
              <a:spcBef>
                <a:spcPts val="0"/>
              </a:spcBef>
              <a:spcAft>
                <a:spcPts val="0"/>
              </a:spcAft>
              <a:buClr>
                <a:srgbClr val="FF0000"/>
              </a:buClr>
              <a:buSzPts val="2400"/>
              <a:buFont typeface="Calibri"/>
              <a:buChar char="▪"/>
            </a:pP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Suppression des </a:t>
            </a:r>
            <a:r>
              <a:rPr lang="en-GB" sz="2200" b="1" i="0" u="none" strike="noStrike" cap="none" dirty="0" err="1">
                <a:solidFill>
                  <a:srgbClr val="000000"/>
                </a:solidFill>
                <a:latin typeface="Calibri" panose="020F0502020204030204" pitchFamily="34" charset="0"/>
                <a:ea typeface="Calibri"/>
                <a:cs typeface="Calibri" panose="020F0502020204030204" pitchFamily="34" charset="0"/>
                <a:sym typeface="Calibri"/>
              </a:rPr>
              <a:t>doublons</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 </a:t>
            </a:r>
            <a:r>
              <a:rPr lang="en-GB" sz="2200" b="1" dirty="0" err="1">
                <a:latin typeface="Calibri" panose="020F0502020204030204" pitchFamily="34" charset="0"/>
                <a:ea typeface="Calibri"/>
                <a:cs typeface="Calibri" panose="020F0502020204030204" pitchFamily="34" charset="0"/>
                <a:sym typeface="Calibri"/>
              </a:rPr>
              <a:t>Régler</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 formats</a:t>
            </a:r>
            <a:endParaRPr sz="2200" dirty="0">
              <a:latin typeface="Calibri" panose="020F0502020204030204" pitchFamily="34" charset="0"/>
              <a:ea typeface="Calibri"/>
              <a:cs typeface="Calibri" panose="020F0502020204030204" pitchFamily="34" charset="0"/>
              <a:sym typeface="Calibri"/>
            </a:endParaRPr>
          </a:p>
          <a:p>
            <a:pPr marL="342900" marR="0" lvl="0" indent="-355600" algn="l" rtl="0">
              <a:lnSpc>
                <a:spcPct val="100000"/>
              </a:lnSpc>
              <a:spcBef>
                <a:spcPts val="0"/>
              </a:spcBef>
              <a:spcAft>
                <a:spcPts val="0"/>
              </a:spcAft>
              <a:buClr>
                <a:srgbClr val="FF0000"/>
              </a:buClr>
              <a:buSzPts val="2400"/>
              <a:buFont typeface="Calibri"/>
              <a:buChar char="▪"/>
            </a:pP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Tri par (</a:t>
            </a:r>
            <a:r>
              <a:rPr lang="en-GB" sz="2200" b="1" i="0" u="none" strike="noStrike" cap="none" dirty="0" err="1">
                <a:solidFill>
                  <a:srgbClr val="000000"/>
                </a:solidFill>
                <a:latin typeface="Calibri" panose="020F0502020204030204" pitchFamily="34" charset="0"/>
                <a:ea typeface="Calibri"/>
                <a:cs typeface="Calibri" panose="020F0502020204030204" pitchFamily="34" charset="0"/>
                <a:sym typeface="Calibri"/>
              </a:rPr>
              <a:t>département</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 date).</a:t>
            </a:r>
            <a:endParaRPr sz="2200" dirty="0">
              <a:latin typeface="Calibri" panose="020F0502020204030204" pitchFamily="34" charset="0"/>
              <a:ea typeface="Calibri"/>
              <a:cs typeface="Calibri" panose="020F0502020204030204" pitchFamily="34" charset="0"/>
              <a:sym typeface="Calibri"/>
            </a:endParaRPr>
          </a:p>
          <a:p>
            <a:pPr marL="342900" marR="0" lvl="0" indent="-355600" algn="l" rtl="0">
              <a:lnSpc>
                <a:spcPct val="100000"/>
              </a:lnSpc>
              <a:spcBef>
                <a:spcPts val="0"/>
              </a:spcBef>
              <a:spcAft>
                <a:spcPts val="0"/>
              </a:spcAft>
              <a:buClr>
                <a:srgbClr val="FF0000"/>
              </a:buClr>
              <a:buSzPts val="2400"/>
              <a:buFont typeface="Calibri"/>
              <a:buChar char="▪"/>
            </a:pP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Format Parquet</a:t>
            </a:r>
            <a:endParaRPr sz="2200" dirty="0">
              <a:latin typeface="Calibri" panose="020F0502020204030204" pitchFamily="34" charset="0"/>
              <a:ea typeface="Calibri"/>
              <a:cs typeface="Calibri" panose="020F0502020204030204" pitchFamily="34" charset="0"/>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7"/>
                                        </p:tgtEl>
                                        <p:attrNameLst>
                                          <p:attrName>style.visibility</p:attrName>
                                        </p:attrNameLst>
                                      </p:cBhvr>
                                      <p:to>
                                        <p:strVal val="visible"/>
                                      </p:to>
                                    </p:set>
                                    <p:animEffect transition="in" filter="fade">
                                      <p:cBhvr>
                                        <p:cTn id="7" dur="250"/>
                                        <p:tgtEl>
                                          <p:spTgt spid="5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8"/>
                                        </p:tgtEl>
                                        <p:attrNameLst>
                                          <p:attrName>style.visibility</p:attrName>
                                        </p:attrNameLst>
                                      </p:cBhvr>
                                      <p:to>
                                        <p:strVal val="visible"/>
                                      </p:to>
                                    </p:set>
                                    <p:animEffect transition="in" filter="fade">
                                      <p:cBhvr>
                                        <p:cTn id="12" dur="250"/>
                                        <p:tgtEl>
                                          <p:spTgt spid="5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pic>
        <p:nvPicPr>
          <p:cNvPr id="598" name="Google Shape;598;p10" descr="Microsoft's Power BI app updates on Windows 10, iOS, and Android with a ..."/>
          <p:cNvPicPr preferRelativeResize="0"/>
          <p:nvPr/>
        </p:nvPicPr>
        <p:blipFill rotWithShape="1">
          <a:blip r:embed="rId3">
            <a:alphaModFix/>
          </a:blip>
          <a:srcRect/>
          <a:stretch/>
        </p:blipFill>
        <p:spPr>
          <a:xfrm>
            <a:off x="10716260" y="7596956"/>
            <a:ext cx="966955" cy="724196"/>
          </a:xfrm>
          <a:prstGeom prst="rect">
            <a:avLst/>
          </a:prstGeom>
          <a:noFill/>
          <a:ln>
            <a:noFill/>
          </a:ln>
        </p:spPr>
      </p:pic>
      <p:pic>
        <p:nvPicPr>
          <p:cNvPr id="563" name="Google Shape;563;p10" descr="RStudio Partnership and Consultancy Services | Mango Solutions"/>
          <p:cNvPicPr preferRelativeResize="0"/>
          <p:nvPr/>
        </p:nvPicPr>
        <p:blipFill rotWithShape="1">
          <a:blip r:embed="rId4">
            <a:alphaModFix/>
          </a:blip>
          <a:srcRect/>
          <a:stretch/>
        </p:blipFill>
        <p:spPr>
          <a:xfrm>
            <a:off x="2431877" y="7541711"/>
            <a:ext cx="1847727" cy="919966"/>
          </a:xfrm>
          <a:prstGeom prst="rect">
            <a:avLst/>
          </a:prstGeom>
          <a:noFill/>
          <a:ln>
            <a:noFill/>
          </a:ln>
        </p:spPr>
      </p:pic>
      <p:pic>
        <p:nvPicPr>
          <p:cNvPr id="564" name="Google Shape;564;p10"/>
          <p:cNvPicPr preferRelativeResize="0"/>
          <p:nvPr/>
        </p:nvPicPr>
        <p:blipFill rotWithShape="1">
          <a:blip r:embed="rId5">
            <a:alphaModFix/>
          </a:blip>
          <a:srcRect/>
          <a:stretch/>
        </p:blipFill>
        <p:spPr>
          <a:xfrm>
            <a:off x="3014286" y="1760060"/>
            <a:ext cx="1001991" cy="1039753"/>
          </a:xfrm>
          <a:prstGeom prst="rect">
            <a:avLst/>
          </a:prstGeom>
          <a:noFill/>
          <a:ln>
            <a:noFill/>
          </a:ln>
        </p:spPr>
      </p:pic>
      <p:sp>
        <p:nvSpPr>
          <p:cNvPr id="565" name="Google Shape;565;p10"/>
          <p:cNvSpPr/>
          <p:nvPr/>
        </p:nvSpPr>
        <p:spPr>
          <a:xfrm>
            <a:off x="16519649" y="79025"/>
            <a:ext cx="1796645" cy="1576342"/>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566" name="Google Shape;566;p10"/>
          <p:cNvSpPr/>
          <p:nvPr/>
        </p:nvSpPr>
        <p:spPr>
          <a:xfrm flipH="1">
            <a:off x="16706108" y="188631"/>
            <a:ext cx="914303" cy="1264592"/>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5"/>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567" name="Google Shape;567;p10"/>
          <p:cNvSpPr txBox="1"/>
          <p:nvPr/>
        </p:nvSpPr>
        <p:spPr>
          <a:xfrm>
            <a:off x="16922790" y="341031"/>
            <a:ext cx="1091400"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Clr>
                <a:srgbClr val="000000"/>
              </a:buClr>
              <a:buSzPts val="4800"/>
              <a:buFont typeface="Arial"/>
              <a:buNone/>
            </a:pPr>
            <a:r>
              <a:rPr lang="en-GB" sz="4800" b="1" i="0" u="none" strike="noStrike" cap="none">
                <a:solidFill>
                  <a:srgbClr val="D98A23"/>
                </a:solidFill>
                <a:latin typeface="Alegreya Sans SC"/>
                <a:ea typeface="Alegreya Sans SC"/>
                <a:cs typeface="Alegreya Sans SC"/>
                <a:sym typeface="Alegreya Sans SC"/>
              </a:rPr>
              <a:t>04</a:t>
            </a:r>
            <a:endParaRPr sz="3600" b="1" i="0" u="none" strike="noStrike" cap="none">
              <a:solidFill>
                <a:srgbClr val="D98A23"/>
              </a:solidFill>
              <a:latin typeface="Alegreya Sans SC"/>
              <a:ea typeface="Alegreya Sans SC"/>
              <a:cs typeface="Alegreya Sans SC"/>
              <a:sym typeface="Alegreya Sans SC"/>
            </a:endParaRPr>
          </a:p>
        </p:txBody>
      </p:sp>
      <p:pic>
        <p:nvPicPr>
          <p:cNvPr id="568" name="Google Shape;568;p10"/>
          <p:cNvPicPr preferRelativeResize="0"/>
          <p:nvPr/>
        </p:nvPicPr>
        <p:blipFill rotWithShape="1">
          <a:blip r:embed="rId6">
            <a:alphaModFix/>
          </a:blip>
          <a:srcRect/>
          <a:stretch/>
        </p:blipFill>
        <p:spPr>
          <a:xfrm rot="5400000">
            <a:off x="9009652" y="1307619"/>
            <a:ext cx="260866" cy="17571927"/>
          </a:xfrm>
          <a:prstGeom prst="rect">
            <a:avLst/>
          </a:prstGeom>
          <a:noFill/>
          <a:ln>
            <a:noFill/>
          </a:ln>
        </p:spPr>
      </p:pic>
      <p:sp>
        <p:nvSpPr>
          <p:cNvPr id="569" name="Google Shape;569;p10"/>
          <p:cNvSpPr/>
          <p:nvPr/>
        </p:nvSpPr>
        <p:spPr>
          <a:xfrm>
            <a:off x="9096427" y="1273049"/>
            <a:ext cx="1970912" cy="2087372"/>
          </a:xfrm>
          <a:prstGeom prst="diamond">
            <a:avLst/>
          </a:prstGeom>
          <a:noFill/>
          <a:ln w="76200" cap="flat" cmpd="sng">
            <a:solidFill>
              <a:srgbClr val="1A22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rgbClr val="FFFFFF"/>
              </a:solidFill>
              <a:latin typeface="Calibri"/>
              <a:ea typeface="Calibri"/>
              <a:cs typeface="Calibri"/>
              <a:sym typeface="Calibri"/>
            </a:endParaRPr>
          </a:p>
        </p:txBody>
      </p:sp>
      <p:sp>
        <p:nvSpPr>
          <p:cNvPr id="570" name="Google Shape;570;p10"/>
          <p:cNvSpPr/>
          <p:nvPr/>
        </p:nvSpPr>
        <p:spPr>
          <a:xfrm>
            <a:off x="2615468" y="1273049"/>
            <a:ext cx="1970912" cy="2087372"/>
          </a:xfrm>
          <a:prstGeom prst="diamond">
            <a:avLst/>
          </a:prstGeom>
          <a:noFill/>
          <a:ln w="76200" cap="flat" cmpd="sng">
            <a:solidFill>
              <a:srgbClr val="4E848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rgbClr val="FFFFFF"/>
              </a:solidFill>
              <a:latin typeface="Calibri"/>
              <a:ea typeface="Calibri"/>
              <a:cs typeface="Calibri"/>
              <a:sym typeface="Calibri"/>
            </a:endParaRPr>
          </a:p>
        </p:txBody>
      </p:sp>
      <p:sp>
        <p:nvSpPr>
          <p:cNvPr id="571" name="Google Shape;571;p10"/>
          <p:cNvSpPr/>
          <p:nvPr/>
        </p:nvSpPr>
        <p:spPr>
          <a:xfrm>
            <a:off x="9096427" y="2823830"/>
            <a:ext cx="3043233" cy="1639715"/>
          </a:xfrm>
          <a:prstGeom prst="rightArrow">
            <a:avLst>
              <a:gd name="adj1" fmla="val 50000"/>
              <a:gd name="adj2" fmla="val 50000"/>
            </a:avLst>
          </a:prstGeom>
          <a:solidFill>
            <a:srgbClr val="1A22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rgbClr val="113051"/>
              </a:solidFill>
              <a:latin typeface="Calibri" panose="020F0502020204030204" pitchFamily="34" charset="0"/>
              <a:ea typeface="Calibri"/>
              <a:cs typeface="Calibri" panose="020F0502020204030204" pitchFamily="34" charset="0"/>
              <a:sym typeface="Calibri"/>
            </a:endParaRPr>
          </a:p>
        </p:txBody>
      </p:sp>
      <p:sp>
        <p:nvSpPr>
          <p:cNvPr id="572" name="Google Shape;572;p10"/>
          <p:cNvSpPr/>
          <p:nvPr/>
        </p:nvSpPr>
        <p:spPr>
          <a:xfrm>
            <a:off x="2679755" y="2823830"/>
            <a:ext cx="3043233" cy="1639715"/>
          </a:xfrm>
          <a:prstGeom prst="rightArrow">
            <a:avLst>
              <a:gd name="adj1" fmla="val 50000"/>
              <a:gd name="adj2" fmla="val 50000"/>
            </a:avLst>
          </a:prstGeom>
          <a:solidFill>
            <a:srgbClr val="4E848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rgbClr val="FFFFFF"/>
              </a:solidFill>
              <a:latin typeface="Calibri" panose="020F0502020204030204" pitchFamily="34" charset="0"/>
              <a:ea typeface="Calibri"/>
              <a:cs typeface="Calibri" panose="020F0502020204030204" pitchFamily="34" charset="0"/>
              <a:sym typeface="Calibri"/>
            </a:endParaRPr>
          </a:p>
        </p:txBody>
      </p:sp>
      <p:sp>
        <p:nvSpPr>
          <p:cNvPr id="573" name="Google Shape;573;p10"/>
          <p:cNvSpPr txBox="1"/>
          <p:nvPr/>
        </p:nvSpPr>
        <p:spPr>
          <a:xfrm>
            <a:off x="8992152" y="3389624"/>
            <a:ext cx="2973000" cy="939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2800" b="1" i="0" u="none" strike="noStrike" cap="none">
                <a:solidFill>
                  <a:srgbClr val="FFFFFF"/>
                </a:solidFill>
                <a:latin typeface="Calibri" panose="020F0502020204030204" pitchFamily="34" charset="0"/>
                <a:ea typeface="Calibri"/>
                <a:cs typeface="Calibri" panose="020F0502020204030204" pitchFamily="34" charset="0"/>
                <a:sym typeface="Calibri"/>
              </a:rPr>
              <a:t>Visualisation</a:t>
            </a:r>
            <a:endParaRPr sz="1500">
              <a:latin typeface="Calibri" panose="020F0502020204030204" pitchFamily="34" charset="0"/>
              <a:cs typeface="Calibri" panose="020F0502020204030204" pitchFamily="34" charset="0"/>
            </a:endParaRPr>
          </a:p>
          <a:p>
            <a:pPr marL="0" marR="0" lvl="0" indent="0" algn="ctr" rtl="0">
              <a:lnSpc>
                <a:spcPct val="100000"/>
              </a:lnSpc>
              <a:spcBef>
                <a:spcPts val="0"/>
              </a:spcBef>
              <a:spcAft>
                <a:spcPts val="0"/>
              </a:spcAft>
              <a:buNone/>
            </a:pPr>
            <a:endParaRPr sz="2700" b="1" i="0" u="none" strike="noStrike" cap="none">
              <a:solidFill>
                <a:srgbClr val="FFFFFF"/>
              </a:solidFill>
              <a:latin typeface="Calibri" panose="020F0502020204030204" pitchFamily="34" charset="0"/>
              <a:ea typeface="Calibri"/>
              <a:cs typeface="Calibri" panose="020F0502020204030204" pitchFamily="34" charset="0"/>
              <a:sym typeface="Calibri"/>
            </a:endParaRPr>
          </a:p>
        </p:txBody>
      </p:sp>
      <p:sp>
        <p:nvSpPr>
          <p:cNvPr id="574" name="Google Shape;574;p10"/>
          <p:cNvSpPr txBox="1"/>
          <p:nvPr/>
        </p:nvSpPr>
        <p:spPr>
          <a:xfrm>
            <a:off x="2727881" y="3364224"/>
            <a:ext cx="2461800" cy="939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2800" b="1" i="0" u="none" strike="noStrike" cap="none">
                <a:solidFill>
                  <a:srgbClr val="FFFFFF"/>
                </a:solidFill>
                <a:latin typeface="Calibri" panose="020F0502020204030204" pitchFamily="34" charset="0"/>
                <a:ea typeface="Calibri"/>
                <a:cs typeface="Calibri" panose="020F0502020204030204" pitchFamily="34" charset="0"/>
                <a:sym typeface="Calibri"/>
              </a:rPr>
              <a:t>Analyse</a:t>
            </a:r>
            <a:endParaRPr sz="1500">
              <a:latin typeface="Calibri" panose="020F0502020204030204" pitchFamily="34" charset="0"/>
              <a:cs typeface="Calibri" panose="020F0502020204030204" pitchFamily="34" charset="0"/>
            </a:endParaRPr>
          </a:p>
          <a:p>
            <a:pPr marL="0" marR="0" lvl="0" indent="0" algn="ctr" rtl="0">
              <a:lnSpc>
                <a:spcPct val="100000"/>
              </a:lnSpc>
              <a:spcBef>
                <a:spcPts val="0"/>
              </a:spcBef>
              <a:spcAft>
                <a:spcPts val="0"/>
              </a:spcAft>
              <a:buNone/>
            </a:pPr>
            <a:endParaRPr sz="2700" b="1" i="0" u="none" strike="noStrike" cap="none">
              <a:solidFill>
                <a:srgbClr val="FFFFFF"/>
              </a:solidFill>
              <a:latin typeface="Calibri" panose="020F0502020204030204" pitchFamily="34" charset="0"/>
              <a:ea typeface="Calibri"/>
              <a:cs typeface="Calibri" panose="020F0502020204030204" pitchFamily="34" charset="0"/>
              <a:sym typeface="Calibri"/>
            </a:endParaRPr>
          </a:p>
        </p:txBody>
      </p:sp>
      <p:sp>
        <p:nvSpPr>
          <p:cNvPr id="575" name="Google Shape;575;p10"/>
          <p:cNvSpPr/>
          <p:nvPr/>
        </p:nvSpPr>
        <p:spPr>
          <a:xfrm>
            <a:off x="5783769" y="1273049"/>
            <a:ext cx="1970912" cy="2087372"/>
          </a:xfrm>
          <a:prstGeom prst="diamond">
            <a:avLst/>
          </a:prstGeom>
          <a:noFill/>
          <a:ln w="76200" cap="flat" cmpd="sng">
            <a:solidFill>
              <a:srgbClr val="4E848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rgbClr val="FFFFFF"/>
              </a:solidFill>
              <a:latin typeface="Calibri"/>
              <a:ea typeface="Calibri"/>
              <a:cs typeface="Calibri"/>
              <a:sym typeface="Calibri"/>
            </a:endParaRPr>
          </a:p>
        </p:txBody>
      </p:sp>
      <p:sp>
        <p:nvSpPr>
          <p:cNvPr id="576" name="Google Shape;576;p10"/>
          <p:cNvSpPr/>
          <p:nvPr/>
        </p:nvSpPr>
        <p:spPr>
          <a:xfrm>
            <a:off x="5890933" y="2823830"/>
            <a:ext cx="3043233" cy="1639715"/>
          </a:xfrm>
          <a:prstGeom prst="rightArrow">
            <a:avLst>
              <a:gd name="adj1" fmla="val 50000"/>
              <a:gd name="adj2" fmla="val 50000"/>
            </a:avLst>
          </a:prstGeom>
          <a:solidFill>
            <a:srgbClr val="0080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rgbClr val="111722"/>
              </a:solidFill>
              <a:latin typeface="Calibri" panose="020F0502020204030204" pitchFamily="34" charset="0"/>
              <a:ea typeface="Calibri"/>
              <a:cs typeface="Calibri" panose="020F0502020204030204" pitchFamily="34" charset="0"/>
              <a:sym typeface="Calibri"/>
            </a:endParaRPr>
          </a:p>
        </p:txBody>
      </p:sp>
      <p:sp>
        <p:nvSpPr>
          <p:cNvPr id="577" name="Google Shape;577;p10"/>
          <p:cNvSpPr txBox="1"/>
          <p:nvPr/>
        </p:nvSpPr>
        <p:spPr>
          <a:xfrm>
            <a:off x="5837866" y="3381551"/>
            <a:ext cx="29148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2800" b="1" i="0" u="none" strike="noStrike" cap="none">
                <a:solidFill>
                  <a:srgbClr val="FFFFFF"/>
                </a:solidFill>
                <a:latin typeface="Calibri" panose="020F0502020204030204" pitchFamily="34" charset="0"/>
                <a:ea typeface="Calibri"/>
                <a:cs typeface="Calibri" panose="020F0502020204030204" pitchFamily="34" charset="0"/>
                <a:sym typeface="Calibri"/>
              </a:rPr>
              <a:t>Interprétation</a:t>
            </a:r>
            <a:endParaRPr sz="2800" b="1" i="0" u="none" strike="noStrike" cap="none">
              <a:solidFill>
                <a:srgbClr val="FFFFFF"/>
              </a:solidFill>
              <a:latin typeface="Calibri" panose="020F0502020204030204" pitchFamily="34" charset="0"/>
              <a:ea typeface="Calibri"/>
              <a:cs typeface="Calibri" panose="020F0502020204030204" pitchFamily="34" charset="0"/>
              <a:sym typeface="Calibri"/>
            </a:endParaRPr>
          </a:p>
        </p:txBody>
      </p:sp>
      <p:pic>
        <p:nvPicPr>
          <p:cNvPr id="578" name="Google Shape;578;p10"/>
          <p:cNvPicPr preferRelativeResize="0"/>
          <p:nvPr/>
        </p:nvPicPr>
        <p:blipFill rotWithShape="1">
          <a:blip r:embed="rId7">
            <a:alphaModFix/>
          </a:blip>
          <a:srcRect/>
          <a:stretch/>
        </p:blipFill>
        <p:spPr>
          <a:xfrm>
            <a:off x="9489431" y="1675202"/>
            <a:ext cx="1207779" cy="1253296"/>
          </a:xfrm>
          <a:prstGeom prst="rect">
            <a:avLst/>
          </a:prstGeom>
          <a:noFill/>
          <a:ln>
            <a:noFill/>
          </a:ln>
        </p:spPr>
      </p:pic>
      <p:pic>
        <p:nvPicPr>
          <p:cNvPr id="579" name="Google Shape;579;p10"/>
          <p:cNvPicPr preferRelativeResize="0"/>
          <p:nvPr/>
        </p:nvPicPr>
        <p:blipFill rotWithShape="1">
          <a:blip r:embed="rId8">
            <a:alphaModFix/>
          </a:blip>
          <a:srcRect/>
          <a:stretch/>
        </p:blipFill>
        <p:spPr>
          <a:xfrm>
            <a:off x="6199608" y="1702308"/>
            <a:ext cx="1118950" cy="1161119"/>
          </a:xfrm>
          <a:prstGeom prst="rect">
            <a:avLst/>
          </a:prstGeom>
          <a:noFill/>
          <a:ln>
            <a:noFill/>
          </a:ln>
        </p:spPr>
      </p:pic>
      <p:sp>
        <p:nvSpPr>
          <p:cNvPr id="580" name="Google Shape;580;p10"/>
          <p:cNvSpPr txBox="1"/>
          <p:nvPr/>
        </p:nvSpPr>
        <p:spPr>
          <a:xfrm>
            <a:off x="282508" y="4438659"/>
            <a:ext cx="2080421"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800" b="1" i="0" u="none" strike="noStrike" cap="none" dirty="0">
                <a:solidFill>
                  <a:srgbClr val="00B050"/>
                </a:solidFill>
                <a:latin typeface="Calibri" panose="020F0502020204030204" pitchFamily="34" charset="0"/>
                <a:ea typeface="Cardo"/>
                <a:cs typeface="Calibri" panose="020F0502020204030204" pitchFamily="34" charset="0"/>
                <a:sym typeface="Cardo"/>
              </a:rPr>
              <a:t>Input</a:t>
            </a:r>
            <a:endParaRPr sz="2800" dirty="0">
              <a:latin typeface="Calibri" panose="020F0502020204030204" pitchFamily="34" charset="0"/>
              <a:cs typeface="Calibri" panose="020F0502020204030204" pitchFamily="34" charset="0"/>
            </a:endParaRPr>
          </a:p>
        </p:txBody>
      </p:sp>
      <p:sp>
        <p:nvSpPr>
          <p:cNvPr id="581" name="Google Shape;581;p10"/>
          <p:cNvSpPr txBox="1"/>
          <p:nvPr/>
        </p:nvSpPr>
        <p:spPr>
          <a:xfrm>
            <a:off x="203277" y="5735238"/>
            <a:ext cx="1333494"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800" b="1" i="0" u="none" strike="noStrike" cap="none" dirty="0">
                <a:solidFill>
                  <a:srgbClr val="FF0000"/>
                </a:solidFill>
                <a:latin typeface="Calibri" panose="020F0502020204030204" pitchFamily="34" charset="0"/>
                <a:ea typeface="Cardo"/>
                <a:cs typeface="Calibri" panose="020F0502020204030204" pitchFamily="34" charset="0"/>
                <a:sym typeface="Cardo"/>
              </a:rPr>
              <a:t>Focus</a:t>
            </a:r>
            <a:endParaRPr sz="2800" dirty="0">
              <a:solidFill>
                <a:srgbClr val="FF0000"/>
              </a:solidFill>
              <a:latin typeface="Calibri" panose="020F0502020204030204" pitchFamily="34" charset="0"/>
              <a:cs typeface="Calibri" panose="020F0502020204030204" pitchFamily="34" charset="0"/>
            </a:endParaRPr>
          </a:p>
        </p:txBody>
      </p:sp>
      <p:sp>
        <p:nvSpPr>
          <p:cNvPr id="582" name="Google Shape;582;p10"/>
          <p:cNvSpPr txBox="1"/>
          <p:nvPr/>
        </p:nvSpPr>
        <p:spPr>
          <a:xfrm>
            <a:off x="203278" y="7495879"/>
            <a:ext cx="194636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800" b="1" i="0" u="none" strike="noStrike" cap="none" dirty="0">
                <a:solidFill>
                  <a:srgbClr val="000000"/>
                </a:solidFill>
                <a:latin typeface="Calibri" panose="020F0502020204030204" pitchFamily="34" charset="0"/>
                <a:ea typeface="Cardo"/>
                <a:cs typeface="Calibri" panose="020F0502020204030204" pitchFamily="34" charset="0"/>
                <a:sym typeface="Cardo"/>
              </a:rPr>
              <a:t>Tools/ packages </a:t>
            </a:r>
            <a:endParaRPr sz="2800" dirty="0">
              <a:latin typeface="Calibri" panose="020F0502020204030204" pitchFamily="34" charset="0"/>
              <a:cs typeface="Calibri" panose="020F0502020204030204" pitchFamily="34" charset="0"/>
            </a:endParaRPr>
          </a:p>
        </p:txBody>
      </p:sp>
      <p:sp>
        <p:nvSpPr>
          <p:cNvPr id="583" name="Google Shape;583;p10"/>
          <p:cNvSpPr txBox="1"/>
          <p:nvPr/>
        </p:nvSpPr>
        <p:spPr>
          <a:xfrm>
            <a:off x="203277" y="8545503"/>
            <a:ext cx="2080539"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800" b="1" i="0" u="none" strike="noStrike" cap="none">
                <a:solidFill>
                  <a:srgbClr val="46ADB9"/>
                </a:solidFill>
                <a:latin typeface="Calibri" panose="020F0502020204030204" pitchFamily="34" charset="0"/>
                <a:ea typeface="Cardo"/>
                <a:cs typeface="Calibri" panose="020F0502020204030204" pitchFamily="34" charset="0"/>
                <a:sym typeface="Cardo"/>
              </a:rPr>
              <a:t>Output</a:t>
            </a:r>
            <a:endParaRPr sz="2800">
              <a:latin typeface="Calibri" panose="020F0502020204030204" pitchFamily="34" charset="0"/>
              <a:cs typeface="Calibri" panose="020F0502020204030204" pitchFamily="34" charset="0"/>
            </a:endParaRPr>
          </a:p>
        </p:txBody>
      </p:sp>
      <p:cxnSp>
        <p:nvCxnSpPr>
          <p:cNvPr id="584" name="Google Shape;584;p10"/>
          <p:cNvCxnSpPr/>
          <p:nvPr/>
        </p:nvCxnSpPr>
        <p:spPr>
          <a:xfrm>
            <a:off x="-36000" y="5363947"/>
            <a:ext cx="12070080" cy="0"/>
          </a:xfrm>
          <a:prstGeom prst="straightConnector1">
            <a:avLst/>
          </a:prstGeom>
          <a:noFill/>
          <a:ln w="9525" cap="flat" cmpd="sng">
            <a:solidFill>
              <a:srgbClr val="7FC5CD"/>
            </a:solidFill>
            <a:prstDash val="solid"/>
            <a:round/>
            <a:headEnd type="none" w="sm" len="sm"/>
            <a:tailEnd type="none" w="sm" len="sm"/>
          </a:ln>
        </p:spPr>
      </p:cxnSp>
      <p:cxnSp>
        <p:nvCxnSpPr>
          <p:cNvPr id="585" name="Google Shape;585;p10"/>
          <p:cNvCxnSpPr/>
          <p:nvPr/>
        </p:nvCxnSpPr>
        <p:spPr>
          <a:xfrm>
            <a:off x="0" y="7540911"/>
            <a:ext cx="12070080" cy="0"/>
          </a:xfrm>
          <a:prstGeom prst="straightConnector1">
            <a:avLst/>
          </a:prstGeom>
          <a:noFill/>
          <a:ln w="9525" cap="flat" cmpd="sng">
            <a:solidFill>
              <a:srgbClr val="7FC5CD"/>
            </a:solidFill>
            <a:prstDash val="solid"/>
            <a:round/>
            <a:headEnd type="none" w="sm" len="sm"/>
            <a:tailEnd type="none" w="sm" len="sm"/>
          </a:ln>
        </p:spPr>
      </p:cxnSp>
      <p:cxnSp>
        <p:nvCxnSpPr>
          <p:cNvPr id="586" name="Google Shape;586;p10"/>
          <p:cNvCxnSpPr/>
          <p:nvPr/>
        </p:nvCxnSpPr>
        <p:spPr>
          <a:xfrm>
            <a:off x="-36000" y="8521485"/>
            <a:ext cx="12070080" cy="0"/>
          </a:xfrm>
          <a:prstGeom prst="straightConnector1">
            <a:avLst/>
          </a:prstGeom>
          <a:noFill/>
          <a:ln w="9525" cap="flat" cmpd="sng">
            <a:solidFill>
              <a:srgbClr val="7FC5CD"/>
            </a:solidFill>
            <a:prstDash val="solid"/>
            <a:round/>
            <a:headEnd type="none" w="sm" len="sm"/>
            <a:tailEnd type="none" w="sm" len="sm"/>
          </a:ln>
        </p:spPr>
      </p:cxnSp>
      <p:cxnSp>
        <p:nvCxnSpPr>
          <p:cNvPr id="587" name="Google Shape;587;p10"/>
          <p:cNvCxnSpPr/>
          <p:nvPr/>
        </p:nvCxnSpPr>
        <p:spPr>
          <a:xfrm>
            <a:off x="2411019" y="4223001"/>
            <a:ext cx="0" cy="5111711"/>
          </a:xfrm>
          <a:prstGeom prst="straightConnector1">
            <a:avLst/>
          </a:prstGeom>
          <a:noFill/>
          <a:ln w="9525" cap="flat" cmpd="sng">
            <a:solidFill>
              <a:srgbClr val="7FC5CD"/>
            </a:solidFill>
            <a:prstDash val="solid"/>
            <a:round/>
            <a:headEnd type="none" w="sm" len="sm"/>
            <a:tailEnd type="none" w="sm" len="sm"/>
          </a:ln>
        </p:spPr>
      </p:cxnSp>
      <p:cxnSp>
        <p:nvCxnSpPr>
          <p:cNvPr id="588" name="Google Shape;588;p10"/>
          <p:cNvCxnSpPr/>
          <p:nvPr/>
        </p:nvCxnSpPr>
        <p:spPr>
          <a:xfrm>
            <a:off x="5746580" y="4223001"/>
            <a:ext cx="0" cy="5111711"/>
          </a:xfrm>
          <a:prstGeom prst="straightConnector1">
            <a:avLst/>
          </a:prstGeom>
          <a:noFill/>
          <a:ln w="9525" cap="flat" cmpd="sng">
            <a:solidFill>
              <a:srgbClr val="7FC5CD"/>
            </a:solidFill>
            <a:prstDash val="solid"/>
            <a:round/>
            <a:headEnd type="none" w="sm" len="sm"/>
            <a:tailEnd type="none" w="sm" len="sm"/>
          </a:ln>
        </p:spPr>
      </p:cxnSp>
      <p:cxnSp>
        <p:nvCxnSpPr>
          <p:cNvPr id="589" name="Google Shape;589;p10"/>
          <p:cNvCxnSpPr/>
          <p:nvPr/>
        </p:nvCxnSpPr>
        <p:spPr>
          <a:xfrm>
            <a:off x="8954124" y="4223001"/>
            <a:ext cx="0" cy="5111711"/>
          </a:xfrm>
          <a:prstGeom prst="straightConnector1">
            <a:avLst/>
          </a:prstGeom>
          <a:noFill/>
          <a:ln w="9525" cap="flat" cmpd="sng">
            <a:solidFill>
              <a:srgbClr val="7FC5CD"/>
            </a:solidFill>
            <a:prstDash val="solid"/>
            <a:round/>
            <a:headEnd type="none" w="sm" len="sm"/>
            <a:tailEnd type="none" w="sm" len="sm"/>
          </a:ln>
        </p:spPr>
      </p:cxnSp>
      <p:cxnSp>
        <p:nvCxnSpPr>
          <p:cNvPr id="590" name="Google Shape;590;p10"/>
          <p:cNvCxnSpPr/>
          <p:nvPr/>
        </p:nvCxnSpPr>
        <p:spPr>
          <a:xfrm>
            <a:off x="12193751" y="4223001"/>
            <a:ext cx="0" cy="5111711"/>
          </a:xfrm>
          <a:prstGeom prst="straightConnector1">
            <a:avLst/>
          </a:prstGeom>
          <a:noFill/>
          <a:ln w="9525" cap="flat" cmpd="sng">
            <a:solidFill>
              <a:srgbClr val="7FC5CD"/>
            </a:solidFill>
            <a:prstDash val="solid"/>
            <a:round/>
            <a:headEnd type="none" w="sm" len="sm"/>
            <a:tailEnd type="none" w="sm" len="sm"/>
          </a:ln>
        </p:spPr>
      </p:cxnSp>
      <p:sp>
        <p:nvSpPr>
          <p:cNvPr id="591" name="Google Shape;591;p10"/>
          <p:cNvSpPr txBox="1"/>
          <p:nvPr/>
        </p:nvSpPr>
        <p:spPr>
          <a:xfrm>
            <a:off x="8970586" y="4388559"/>
            <a:ext cx="3031077" cy="83099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B050"/>
              </a:buClr>
              <a:buSzPts val="2400"/>
              <a:buFont typeface="Calibri"/>
              <a:buChar char="▪"/>
            </a:pPr>
            <a:r>
              <a:rPr lang="en-GB" sz="2400" i="0" u="none" strike="noStrike" cap="none" dirty="0" err="1">
                <a:solidFill>
                  <a:srgbClr val="000000"/>
                </a:solidFill>
                <a:latin typeface="Calibri" panose="020F0502020204030204" pitchFamily="34" charset="0"/>
                <a:ea typeface="Calibri"/>
                <a:cs typeface="Calibri" panose="020F0502020204030204" pitchFamily="34" charset="0"/>
                <a:sym typeface="Calibri"/>
              </a:rPr>
              <a:t>Résultats</a:t>
            </a:r>
            <a:r>
              <a:rPr lang="en-GB" sz="2400" i="0" u="none" strike="noStrike" cap="none" dirty="0">
                <a:solidFill>
                  <a:srgbClr val="000000"/>
                </a:solidFill>
                <a:latin typeface="Calibri" panose="020F0502020204030204" pitchFamily="34" charset="0"/>
                <a:ea typeface="Calibri"/>
                <a:cs typeface="Calibri" panose="020F0502020204030204" pitchFamily="34" charset="0"/>
                <a:sym typeface="Calibri"/>
              </a:rPr>
              <a:t>   </a:t>
            </a:r>
            <a:r>
              <a:rPr lang="en-GB" sz="2400" i="0" u="none" strike="noStrike" cap="none" dirty="0" err="1">
                <a:solidFill>
                  <a:srgbClr val="000000"/>
                </a:solidFill>
                <a:latin typeface="Calibri" panose="020F0502020204030204" pitchFamily="34" charset="0"/>
                <a:ea typeface="Calibri"/>
                <a:cs typeface="Calibri" panose="020F0502020204030204" pitchFamily="34" charset="0"/>
                <a:sym typeface="Calibri"/>
              </a:rPr>
              <a:t>interprétés</a:t>
            </a:r>
            <a:endParaRPr sz="2400"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p:txBody>
      </p:sp>
      <p:sp>
        <p:nvSpPr>
          <p:cNvPr id="592" name="Google Shape;592;p10"/>
          <p:cNvSpPr txBox="1"/>
          <p:nvPr/>
        </p:nvSpPr>
        <p:spPr>
          <a:xfrm>
            <a:off x="2483388" y="4327572"/>
            <a:ext cx="3009000" cy="8310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B050"/>
              </a:buClr>
              <a:buSzPts val="2400"/>
              <a:buFont typeface="Calibri"/>
              <a:buChar char="▪"/>
            </a:pPr>
            <a:r>
              <a:rPr lang="en-GB" sz="2400" i="0" u="none" strike="noStrike" cap="none" dirty="0">
                <a:solidFill>
                  <a:srgbClr val="000000"/>
                </a:solidFill>
                <a:latin typeface="Calibri" panose="020F0502020204030204" pitchFamily="34" charset="0"/>
                <a:ea typeface="Calibri"/>
                <a:cs typeface="Calibri" panose="020F0502020204030204" pitchFamily="34" charset="0"/>
                <a:sym typeface="Calibri"/>
              </a:rPr>
              <a:t>3 </a:t>
            </a:r>
            <a:r>
              <a:rPr lang="en-GB" sz="2400" dirty="0" err="1">
                <a:latin typeface="Calibri" panose="020F0502020204030204" pitchFamily="34" charset="0"/>
                <a:ea typeface="Calibri"/>
                <a:cs typeface="Calibri" panose="020F0502020204030204" pitchFamily="34" charset="0"/>
                <a:sym typeface="Calibri"/>
              </a:rPr>
              <a:t>fichiers</a:t>
            </a:r>
            <a:r>
              <a:rPr lang="en-GB" sz="2400" dirty="0">
                <a:latin typeface="Calibri" panose="020F0502020204030204" pitchFamily="34" charset="0"/>
                <a:ea typeface="Calibri"/>
                <a:cs typeface="Calibri" panose="020F0502020204030204" pitchFamily="34" charset="0"/>
                <a:sym typeface="Calibri"/>
              </a:rPr>
              <a:t> </a:t>
            </a:r>
            <a:r>
              <a:rPr lang="en-GB" sz="2400" i="0" u="none" strike="noStrike" cap="none" dirty="0" err="1">
                <a:solidFill>
                  <a:srgbClr val="000000"/>
                </a:solidFill>
                <a:latin typeface="Calibri" panose="020F0502020204030204" pitchFamily="34" charset="0"/>
                <a:ea typeface="Calibri"/>
                <a:cs typeface="Calibri" panose="020F0502020204030204" pitchFamily="34" charset="0"/>
                <a:sym typeface="Calibri"/>
              </a:rPr>
              <a:t>en</a:t>
            </a:r>
            <a:r>
              <a:rPr lang="en-GB" sz="2400" i="0" u="none" strike="noStrike" cap="none" dirty="0">
                <a:solidFill>
                  <a:srgbClr val="000000"/>
                </a:solidFill>
                <a:latin typeface="Calibri" panose="020F0502020204030204" pitchFamily="34" charset="0"/>
                <a:ea typeface="Calibri"/>
                <a:cs typeface="Calibri" panose="020F0502020204030204" pitchFamily="34" charset="0"/>
                <a:sym typeface="Calibri"/>
              </a:rPr>
              <a:t> format Parquets</a:t>
            </a:r>
            <a:endParaRPr sz="2400"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p:txBody>
      </p:sp>
      <p:sp>
        <p:nvSpPr>
          <p:cNvPr id="593" name="Google Shape;593;p10"/>
          <p:cNvSpPr txBox="1"/>
          <p:nvPr/>
        </p:nvSpPr>
        <p:spPr>
          <a:xfrm>
            <a:off x="2647980" y="8520094"/>
            <a:ext cx="3009000" cy="46162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46ADB9"/>
              </a:buClr>
              <a:buSzPts val="2400"/>
              <a:buFont typeface="Noto Sans Symbols"/>
              <a:buChar char="▪"/>
            </a:pPr>
            <a:r>
              <a:rPr lang="en-GB" sz="2400">
                <a:latin typeface="Calibri" panose="020F0502020204030204" pitchFamily="34" charset="0"/>
                <a:cs typeface="Calibri" panose="020F0502020204030204" pitchFamily="34" charset="0"/>
              </a:rPr>
              <a:t>Résultats d’analyse</a:t>
            </a:r>
            <a:endParaRPr>
              <a:latin typeface="Calibri" panose="020F0502020204030204" pitchFamily="34" charset="0"/>
              <a:cs typeface="Calibri" panose="020F0502020204030204" pitchFamily="34" charset="0"/>
            </a:endParaRPr>
          </a:p>
        </p:txBody>
      </p:sp>
      <p:sp>
        <p:nvSpPr>
          <p:cNvPr id="594" name="Google Shape;594;p10"/>
          <p:cNvSpPr txBox="1"/>
          <p:nvPr/>
        </p:nvSpPr>
        <p:spPr>
          <a:xfrm>
            <a:off x="2443287" y="4977919"/>
            <a:ext cx="3419100" cy="2462172"/>
          </a:xfrm>
          <a:prstGeom prst="rect">
            <a:avLst/>
          </a:prstGeom>
          <a:noFill/>
          <a:ln>
            <a:noFill/>
          </a:ln>
        </p:spPr>
        <p:txBody>
          <a:bodyPr spcFirstLastPara="1" wrap="square" lIns="91425" tIns="45700" rIns="91425" bIns="45700" anchor="t" anchorCtr="0">
            <a:spAutoFit/>
          </a:bodyPr>
          <a:lstStyle/>
          <a:p>
            <a:pPr marL="342900" marR="0" lvl="0" indent="-203200" algn="l" rtl="0">
              <a:lnSpc>
                <a:spcPct val="100000"/>
              </a:lnSpc>
              <a:spcBef>
                <a:spcPts val="0"/>
              </a:spcBef>
              <a:spcAft>
                <a:spcPts val="0"/>
              </a:spcAft>
              <a:buClr>
                <a:srgbClr val="FF0000"/>
              </a:buClr>
              <a:buSzPts val="2200"/>
              <a:buFont typeface="Noto Sans Symbols"/>
              <a:buNone/>
            </a:pPr>
            <a:endParaRPr sz="2200" b="1"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a:p>
            <a:pPr marL="342900" marR="0" lvl="0" indent="-342900" algn="l" rtl="0">
              <a:lnSpc>
                <a:spcPct val="100000"/>
              </a:lnSpc>
              <a:spcBef>
                <a:spcPts val="0"/>
              </a:spcBef>
              <a:spcAft>
                <a:spcPts val="0"/>
              </a:spcAft>
              <a:buClr>
                <a:srgbClr val="FF0000"/>
              </a:buClr>
              <a:buSzPts val="2200"/>
              <a:buFont typeface="Calibri"/>
              <a:buChar char="▪"/>
            </a:pP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Explorer au </a:t>
            </a:r>
            <a:r>
              <a:rPr lang="en-GB" sz="2200" b="1" dirty="0" err="1">
                <a:latin typeface="Calibri" panose="020F0502020204030204" pitchFamily="34" charset="0"/>
                <a:ea typeface="Calibri"/>
                <a:cs typeface="Calibri" panose="020F0502020204030204" pitchFamily="34" charset="0"/>
                <a:sym typeface="Calibri"/>
              </a:rPr>
              <a:t>cours</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 de </a:t>
            </a:r>
            <a:r>
              <a:rPr lang="en-GB" sz="2200" b="1" i="0" u="none" strike="noStrike" cap="none" dirty="0" err="1">
                <a:solidFill>
                  <a:srgbClr val="000000"/>
                </a:solidFill>
                <a:latin typeface="Calibri" panose="020F0502020204030204" pitchFamily="34" charset="0"/>
                <a:ea typeface="Calibri"/>
                <a:cs typeface="Calibri" panose="020F0502020204030204" pitchFamily="34" charset="0"/>
                <a:sym typeface="Calibri"/>
              </a:rPr>
              <a:t>l’année</a:t>
            </a:r>
            <a:endParaRPr sz="2200" dirty="0">
              <a:latin typeface="Calibri" panose="020F0502020204030204" pitchFamily="34" charset="0"/>
              <a:ea typeface="Calibri"/>
              <a:cs typeface="Calibri" panose="020F0502020204030204" pitchFamily="34" charset="0"/>
              <a:sym typeface="Calibri"/>
            </a:endParaRPr>
          </a:p>
          <a:p>
            <a:pPr marL="342900" marR="0" lvl="0" indent="-342900" algn="l" rtl="0">
              <a:lnSpc>
                <a:spcPct val="100000"/>
              </a:lnSpc>
              <a:spcBef>
                <a:spcPts val="0"/>
              </a:spcBef>
              <a:spcAft>
                <a:spcPts val="0"/>
              </a:spcAft>
              <a:buClr>
                <a:srgbClr val="FF0000"/>
              </a:buClr>
              <a:buSzPts val="2200"/>
              <a:buFont typeface="Calibri"/>
              <a:buChar char="▪"/>
            </a:pP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Visualiser </a:t>
            </a:r>
            <a:r>
              <a:rPr lang="en-GB" sz="2200" b="1" i="0" u="none" strike="noStrike" cap="none" dirty="0" err="1">
                <a:solidFill>
                  <a:srgbClr val="000000"/>
                </a:solidFill>
                <a:latin typeface="Calibri" panose="020F0502020204030204" pitchFamily="34" charset="0"/>
                <a:ea typeface="Calibri"/>
                <a:cs typeface="Calibri" panose="020F0502020204030204" pitchFamily="34" charset="0"/>
                <a:sym typeface="Calibri"/>
              </a:rPr>
              <a:t>en</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 </a:t>
            </a:r>
            <a:r>
              <a:rPr lang="en-GB" sz="2200" b="1" i="0" u="none" strike="noStrike" cap="none" dirty="0" err="1">
                <a:solidFill>
                  <a:srgbClr val="000000"/>
                </a:solidFill>
                <a:latin typeface="Calibri" panose="020F0502020204030204" pitchFamily="34" charset="0"/>
                <a:ea typeface="Calibri"/>
                <a:cs typeface="Calibri" panose="020F0502020204030204" pitchFamily="34" charset="0"/>
                <a:sym typeface="Calibri"/>
              </a:rPr>
              <a:t>cartes</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a:t>
            </a:r>
            <a:endParaRPr sz="2200" dirty="0">
              <a:latin typeface="Calibri" panose="020F0502020204030204" pitchFamily="34" charset="0"/>
              <a:ea typeface="Calibri"/>
              <a:cs typeface="Calibri" panose="020F0502020204030204" pitchFamily="34" charset="0"/>
              <a:sym typeface="Calibri"/>
            </a:endParaRPr>
          </a:p>
          <a:p>
            <a:pPr marL="342900" marR="0" lvl="0" indent="-342900" algn="l" rtl="0">
              <a:lnSpc>
                <a:spcPct val="100000"/>
              </a:lnSpc>
              <a:spcBef>
                <a:spcPts val="0"/>
              </a:spcBef>
              <a:spcAft>
                <a:spcPts val="0"/>
              </a:spcAft>
              <a:buClr>
                <a:srgbClr val="FF0000"/>
              </a:buClr>
              <a:buSzPts val="2200"/>
              <a:buFont typeface="Calibri"/>
              <a:buChar char="▪"/>
            </a:pP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Tests </a:t>
            </a:r>
            <a:r>
              <a:rPr lang="en-GB" sz="2200" b="1" i="0" u="none" strike="noStrike" cap="none" dirty="0" err="1">
                <a:solidFill>
                  <a:srgbClr val="000000"/>
                </a:solidFill>
                <a:latin typeface="Calibri" panose="020F0502020204030204" pitchFamily="34" charset="0"/>
                <a:ea typeface="Calibri"/>
                <a:cs typeface="Calibri" panose="020F0502020204030204" pitchFamily="34" charset="0"/>
                <a:sym typeface="Calibri"/>
              </a:rPr>
              <a:t>statistiques</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 </a:t>
            </a:r>
            <a:r>
              <a:rPr lang="en-GB" sz="2200" b="1" dirty="0">
                <a:latin typeface="Calibri" panose="020F0502020204030204" pitchFamily="34" charset="0"/>
                <a:ea typeface="Calibri"/>
                <a:cs typeface="Calibri" panose="020F0502020204030204" pitchFamily="34" charset="0"/>
                <a:sym typeface="Calibri"/>
              </a:rPr>
              <a:t>études de</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 dispersion et ACP</a:t>
            </a:r>
            <a:endParaRPr sz="2200" dirty="0">
              <a:latin typeface="Calibri" panose="020F0502020204030204" pitchFamily="34" charset="0"/>
              <a:ea typeface="Calibri"/>
              <a:cs typeface="Calibri" panose="020F0502020204030204" pitchFamily="34" charset="0"/>
              <a:sym typeface="Calibri"/>
            </a:endParaRPr>
          </a:p>
        </p:txBody>
      </p:sp>
      <p:sp>
        <p:nvSpPr>
          <p:cNvPr id="595" name="Google Shape;595;p10"/>
          <p:cNvSpPr txBox="1"/>
          <p:nvPr/>
        </p:nvSpPr>
        <p:spPr>
          <a:xfrm>
            <a:off x="5896511" y="4319552"/>
            <a:ext cx="3009000" cy="4617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B050"/>
              </a:buClr>
              <a:buSzPts val="2400"/>
              <a:buFont typeface="Calibri"/>
              <a:buChar char="▪"/>
            </a:pPr>
            <a:r>
              <a:rPr lang="en-GB" sz="2400" i="0" u="none" strike="noStrike" cap="none">
                <a:solidFill>
                  <a:srgbClr val="000000"/>
                </a:solidFill>
                <a:latin typeface="Calibri" panose="020F0502020204030204" pitchFamily="34" charset="0"/>
                <a:ea typeface="Calibri"/>
                <a:cs typeface="Calibri" panose="020F0502020204030204" pitchFamily="34" charset="0"/>
                <a:sym typeface="Calibri"/>
              </a:rPr>
              <a:t>Résultats d’analyses</a:t>
            </a:r>
            <a:endParaRPr sz="2400" i="0" u="none" strike="noStrike" cap="none">
              <a:solidFill>
                <a:srgbClr val="000000"/>
              </a:solidFill>
              <a:latin typeface="Calibri" panose="020F0502020204030204" pitchFamily="34" charset="0"/>
              <a:ea typeface="Calibri"/>
              <a:cs typeface="Calibri" panose="020F0502020204030204" pitchFamily="34" charset="0"/>
              <a:sym typeface="Calibri"/>
            </a:endParaRPr>
          </a:p>
        </p:txBody>
      </p:sp>
      <p:sp>
        <p:nvSpPr>
          <p:cNvPr id="596" name="Google Shape;596;p10"/>
          <p:cNvSpPr txBox="1"/>
          <p:nvPr/>
        </p:nvSpPr>
        <p:spPr>
          <a:xfrm>
            <a:off x="5896511" y="8512074"/>
            <a:ext cx="3009000" cy="46162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46ADB9"/>
              </a:buClr>
              <a:buSzPts val="2400"/>
              <a:buFont typeface="Noto Sans Symbols"/>
              <a:buChar char="▪"/>
            </a:pPr>
            <a:r>
              <a:rPr lang="en-GB" sz="2400">
                <a:latin typeface="Calibri" panose="020F0502020204030204" pitchFamily="34" charset="0"/>
                <a:cs typeface="Calibri" panose="020F0502020204030204" pitchFamily="34" charset="0"/>
              </a:rPr>
              <a:t>Résultats inteprétés</a:t>
            </a:r>
            <a:endParaRPr>
              <a:latin typeface="Calibri" panose="020F0502020204030204" pitchFamily="34" charset="0"/>
              <a:cs typeface="Calibri" panose="020F0502020204030204" pitchFamily="34" charset="0"/>
            </a:endParaRPr>
          </a:p>
        </p:txBody>
      </p:sp>
      <p:sp>
        <p:nvSpPr>
          <p:cNvPr id="597" name="Google Shape;597;p10"/>
          <p:cNvSpPr txBox="1"/>
          <p:nvPr/>
        </p:nvSpPr>
        <p:spPr>
          <a:xfrm>
            <a:off x="5832186" y="4969899"/>
            <a:ext cx="3419100" cy="2493600"/>
          </a:xfrm>
          <a:prstGeom prst="rect">
            <a:avLst/>
          </a:prstGeom>
          <a:noFill/>
          <a:ln>
            <a:noFill/>
          </a:ln>
        </p:spPr>
        <p:txBody>
          <a:bodyPr spcFirstLastPara="1" wrap="square" lIns="91425" tIns="45700" rIns="91425" bIns="45700" anchor="t" anchorCtr="0">
            <a:spAutoFit/>
          </a:bodyPr>
          <a:lstStyle/>
          <a:p>
            <a:pPr marL="342900" marR="0" lvl="0" indent="-203200" algn="l" rtl="0">
              <a:lnSpc>
                <a:spcPct val="100000"/>
              </a:lnSpc>
              <a:spcBef>
                <a:spcPts val="0"/>
              </a:spcBef>
              <a:spcAft>
                <a:spcPts val="0"/>
              </a:spcAft>
              <a:buClr>
                <a:srgbClr val="FF0000"/>
              </a:buClr>
              <a:buSzPts val="2200"/>
              <a:buFont typeface="Noto Sans Symbols"/>
              <a:buNone/>
            </a:pPr>
            <a:endParaRPr sz="2400" b="1"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a:p>
            <a:pPr marL="342900" marR="0" lvl="0" indent="-342900" algn="l" rtl="0">
              <a:lnSpc>
                <a:spcPct val="100000"/>
              </a:lnSpc>
              <a:spcBef>
                <a:spcPts val="0"/>
              </a:spcBef>
              <a:spcAft>
                <a:spcPts val="0"/>
              </a:spcAft>
              <a:buClr>
                <a:srgbClr val="FF0000"/>
              </a:buClr>
              <a:buSzPts val="2200"/>
              <a:buFont typeface="Calibri"/>
              <a:buChar char="▪"/>
            </a:pP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Se </a:t>
            </a:r>
            <a:r>
              <a:rPr lang="en-GB" sz="2200" b="1" i="0" u="none" strike="noStrike" cap="none" dirty="0" err="1">
                <a:solidFill>
                  <a:srgbClr val="000000"/>
                </a:solidFill>
                <a:latin typeface="Calibri" panose="020F0502020204030204" pitchFamily="34" charset="0"/>
                <a:ea typeface="Calibri"/>
                <a:cs typeface="Calibri" panose="020F0502020204030204" pitchFamily="34" charset="0"/>
                <a:sym typeface="Calibri"/>
              </a:rPr>
              <a:t>rassurer</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 de la coherence des </a:t>
            </a:r>
            <a:r>
              <a:rPr lang="en-GB" sz="2200" b="1" i="0" u="none" strike="noStrike" cap="none" dirty="0" err="1">
                <a:solidFill>
                  <a:srgbClr val="000000"/>
                </a:solidFill>
                <a:latin typeface="Calibri" panose="020F0502020204030204" pitchFamily="34" charset="0"/>
                <a:ea typeface="Calibri"/>
                <a:cs typeface="Calibri" panose="020F0502020204030204" pitchFamily="34" charset="0"/>
                <a:sym typeface="Calibri"/>
              </a:rPr>
              <a:t>resultats</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a:t>
            </a:r>
            <a:endParaRPr dirty="0">
              <a:latin typeface="Calibri" panose="020F0502020204030204" pitchFamily="34" charset="0"/>
              <a:ea typeface="Calibri"/>
              <a:cs typeface="Calibri" panose="020F0502020204030204" pitchFamily="34" charset="0"/>
              <a:sym typeface="Calibri"/>
            </a:endParaRPr>
          </a:p>
          <a:p>
            <a:pPr marL="342900" marR="0" lvl="0" indent="-342900" algn="l" rtl="0">
              <a:lnSpc>
                <a:spcPct val="100000"/>
              </a:lnSpc>
              <a:spcBef>
                <a:spcPts val="0"/>
              </a:spcBef>
              <a:spcAft>
                <a:spcPts val="0"/>
              </a:spcAft>
              <a:buClr>
                <a:srgbClr val="FF0000"/>
              </a:buClr>
              <a:buSzPts val="2200"/>
              <a:buFont typeface="Calibri"/>
              <a:buChar char="▪"/>
            </a:pP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Significations?</a:t>
            </a:r>
            <a:endParaRPr dirty="0">
              <a:latin typeface="Calibri" panose="020F0502020204030204" pitchFamily="34" charset="0"/>
              <a:ea typeface="Calibri"/>
              <a:cs typeface="Calibri" panose="020F0502020204030204" pitchFamily="34" charset="0"/>
              <a:sym typeface="Calibri"/>
            </a:endParaRPr>
          </a:p>
          <a:p>
            <a:pPr marL="342900" marR="0" lvl="0" indent="-342900" algn="l" rtl="0">
              <a:lnSpc>
                <a:spcPct val="100000"/>
              </a:lnSpc>
              <a:spcBef>
                <a:spcPts val="0"/>
              </a:spcBef>
              <a:spcAft>
                <a:spcPts val="0"/>
              </a:spcAft>
              <a:buClr>
                <a:srgbClr val="FF0000"/>
              </a:buClr>
              <a:buSzPts val="2200"/>
              <a:buFont typeface="Calibri"/>
              <a:buChar char="▪"/>
            </a:pP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Confronter avec la </a:t>
            </a:r>
            <a:r>
              <a:rPr lang="en-GB" sz="2200" b="1" i="0" u="none" strike="noStrike" cap="none" dirty="0" err="1">
                <a:solidFill>
                  <a:srgbClr val="000000"/>
                </a:solidFill>
                <a:latin typeface="Calibri" panose="020F0502020204030204" pitchFamily="34" charset="0"/>
                <a:ea typeface="Calibri"/>
                <a:cs typeface="Calibri" panose="020F0502020204030204" pitchFamily="34" charset="0"/>
                <a:sym typeface="Calibri"/>
              </a:rPr>
              <a:t>réalité</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a:t>
            </a:r>
            <a:endParaRPr dirty="0">
              <a:latin typeface="Calibri" panose="020F0502020204030204" pitchFamily="34" charset="0"/>
              <a:ea typeface="Calibri"/>
              <a:cs typeface="Calibri" panose="020F0502020204030204" pitchFamily="34" charset="0"/>
              <a:sym typeface="Calibri"/>
            </a:endParaRPr>
          </a:p>
          <a:p>
            <a:pPr marL="342900" marR="0" lvl="0" indent="-203200" algn="l" rtl="0">
              <a:lnSpc>
                <a:spcPct val="100000"/>
              </a:lnSpc>
              <a:spcBef>
                <a:spcPts val="0"/>
              </a:spcBef>
              <a:spcAft>
                <a:spcPts val="0"/>
              </a:spcAft>
              <a:buClr>
                <a:srgbClr val="FF0000"/>
              </a:buClr>
              <a:buSzPts val="2200"/>
              <a:buFont typeface="Noto Sans Symbols"/>
              <a:buNone/>
            </a:pPr>
            <a:endParaRPr sz="2200" b="1"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p:txBody>
      </p:sp>
      <p:pic>
        <p:nvPicPr>
          <p:cNvPr id="599" name="Google Shape;599;p10" descr="Understanding Basic Formulas in Microsoft Excel 2013 - Resolve I.T."/>
          <p:cNvPicPr preferRelativeResize="0"/>
          <p:nvPr/>
        </p:nvPicPr>
        <p:blipFill rotWithShape="1">
          <a:blip r:embed="rId9">
            <a:alphaModFix/>
          </a:blip>
          <a:srcRect/>
          <a:stretch/>
        </p:blipFill>
        <p:spPr>
          <a:xfrm>
            <a:off x="4386762" y="7612246"/>
            <a:ext cx="700447" cy="700447"/>
          </a:xfrm>
          <a:prstGeom prst="rect">
            <a:avLst/>
          </a:prstGeom>
          <a:noFill/>
          <a:ln>
            <a:noFill/>
          </a:ln>
        </p:spPr>
      </p:pic>
      <p:pic>
        <p:nvPicPr>
          <p:cNvPr id="600" name="Google Shape;600;p10"/>
          <p:cNvPicPr preferRelativeResize="0"/>
          <p:nvPr/>
        </p:nvPicPr>
        <p:blipFill rotWithShape="1">
          <a:blip r:embed="rId10">
            <a:alphaModFix/>
          </a:blip>
          <a:srcRect/>
          <a:stretch/>
        </p:blipFill>
        <p:spPr>
          <a:xfrm>
            <a:off x="6807239" y="7708259"/>
            <a:ext cx="807925" cy="649706"/>
          </a:xfrm>
          <a:prstGeom prst="rect">
            <a:avLst/>
          </a:prstGeom>
          <a:noFill/>
          <a:ln>
            <a:noFill/>
          </a:ln>
        </p:spPr>
      </p:pic>
      <p:sp>
        <p:nvSpPr>
          <p:cNvPr id="601" name="Google Shape;601;p10"/>
          <p:cNvSpPr txBox="1"/>
          <p:nvPr/>
        </p:nvSpPr>
        <p:spPr>
          <a:xfrm>
            <a:off x="8943585" y="5173034"/>
            <a:ext cx="3419100" cy="1785600"/>
          </a:xfrm>
          <a:prstGeom prst="rect">
            <a:avLst/>
          </a:prstGeom>
          <a:noFill/>
          <a:ln>
            <a:noFill/>
          </a:ln>
        </p:spPr>
        <p:txBody>
          <a:bodyPr spcFirstLastPara="1" wrap="square" lIns="91425" tIns="45700" rIns="91425" bIns="45700" anchor="t" anchorCtr="0">
            <a:spAutoFit/>
          </a:bodyPr>
          <a:lstStyle/>
          <a:p>
            <a:pPr marL="342900" marR="0" lvl="0" indent="-203200" algn="l" rtl="0">
              <a:lnSpc>
                <a:spcPct val="100000"/>
              </a:lnSpc>
              <a:spcBef>
                <a:spcPts val="0"/>
              </a:spcBef>
              <a:spcAft>
                <a:spcPts val="0"/>
              </a:spcAft>
              <a:buClr>
                <a:srgbClr val="FF0000"/>
              </a:buClr>
              <a:buSzPts val="2200"/>
              <a:buFont typeface="Noto Sans Symbols"/>
              <a:buNone/>
            </a:pPr>
            <a:endParaRPr sz="2200" b="1"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a:p>
            <a:pPr marL="342900" marR="0" lvl="0" indent="-342900" algn="l" rtl="0">
              <a:lnSpc>
                <a:spcPct val="100000"/>
              </a:lnSpc>
              <a:spcBef>
                <a:spcPts val="0"/>
              </a:spcBef>
              <a:spcAft>
                <a:spcPts val="0"/>
              </a:spcAft>
              <a:buClr>
                <a:srgbClr val="FF0000"/>
              </a:buClr>
              <a:buSzPts val="2200"/>
              <a:buFont typeface="Calibri"/>
              <a:buChar char="▪"/>
            </a:pP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Vulgariser les </a:t>
            </a:r>
            <a:r>
              <a:rPr lang="en-GB" sz="2200" b="1" i="0" u="none" strike="noStrike" cap="none" dirty="0" err="1">
                <a:solidFill>
                  <a:srgbClr val="000000"/>
                </a:solidFill>
                <a:latin typeface="Calibri" panose="020F0502020204030204" pitchFamily="34" charset="0"/>
                <a:ea typeface="Calibri"/>
                <a:cs typeface="Calibri" panose="020F0502020204030204" pitchFamily="34" charset="0"/>
                <a:sym typeface="Calibri"/>
              </a:rPr>
              <a:t>résultats</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 et les </a:t>
            </a:r>
            <a:r>
              <a:rPr lang="en-GB" sz="2200" b="1" dirty="0" err="1">
                <a:latin typeface="Calibri" panose="020F0502020204030204" pitchFamily="34" charset="0"/>
                <a:ea typeface="Calibri"/>
                <a:cs typeface="Calibri" panose="020F0502020204030204" pitchFamily="34" charset="0"/>
                <a:sym typeface="Calibri"/>
              </a:rPr>
              <a:t>mettre</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 sous format </a:t>
            </a:r>
            <a:r>
              <a:rPr lang="en-GB" sz="2200" b="1" dirty="0" err="1">
                <a:latin typeface="Calibri" panose="020F0502020204030204" pitchFamily="34" charset="0"/>
                <a:ea typeface="Calibri"/>
                <a:cs typeface="Calibri" panose="020F0502020204030204" pitchFamily="34" charset="0"/>
                <a:sym typeface="Calibri"/>
              </a:rPr>
              <a:t>compréhensible</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 et </a:t>
            </a:r>
            <a:r>
              <a:rPr lang="en-GB" sz="2200" b="1" dirty="0" err="1">
                <a:latin typeface="Calibri" panose="020F0502020204030204" pitchFamily="34" charset="0"/>
                <a:ea typeface="Calibri"/>
                <a:cs typeface="Calibri" panose="020F0502020204030204" pitchFamily="34" charset="0"/>
                <a:sym typeface="Calibri"/>
              </a:rPr>
              <a:t>attrayant</a:t>
            </a:r>
            <a:endParaRPr dirty="0">
              <a:latin typeface="Calibri" panose="020F0502020204030204" pitchFamily="34" charset="0"/>
              <a:ea typeface="Calibri"/>
              <a:cs typeface="Calibri" panose="020F0502020204030204" pitchFamily="34" charset="0"/>
              <a:sym typeface="Calibri"/>
            </a:endParaRPr>
          </a:p>
        </p:txBody>
      </p:sp>
      <p:pic>
        <p:nvPicPr>
          <p:cNvPr id="602" name="Google Shape;602;p10"/>
          <p:cNvPicPr preferRelativeResize="0"/>
          <p:nvPr/>
        </p:nvPicPr>
        <p:blipFill rotWithShape="1">
          <a:blip r:embed="rId11">
            <a:alphaModFix/>
          </a:blip>
          <a:srcRect/>
          <a:stretch/>
        </p:blipFill>
        <p:spPr>
          <a:xfrm>
            <a:off x="9666211" y="7657845"/>
            <a:ext cx="645718" cy="645718"/>
          </a:xfrm>
          <a:prstGeom prst="rect">
            <a:avLst/>
          </a:prstGeom>
          <a:noFill/>
          <a:ln>
            <a:noFill/>
          </a:ln>
        </p:spPr>
      </p:pic>
      <p:sp>
        <p:nvSpPr>
          <p:cNvPr id="603" name="Google Shape;603;p10"/>
          <p:cNvSpPr txBox="1"/>
          <p:nvPr/>
        </p:nvSpPr>
        <p:spPr>
          <a:xfrm>
            <a:off x="9010440" y="8637382"/>
            <a:ext cx="3009021" cy="83099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46ADB9"/>
              </a:buClr>
              <a:buSzPts val="2400"/>
              <a:buFont typeface="Noto Sans Symbols"/>
              <a:buChar char="▪"/>
            </a:pPr>
            <a:r>
              <a:rPr lang="en-GB" sz="2400" b="0" i="0" u="none" strike="noStrike" cap="none" dirty="0">
                <a:solidFill>
                  <a:srgbClr val="000000"/>
                </a:solidFill>
                <a:latin typeface="Calibri" panose="020F0502020204030204" pitchFamily="34" charset="0"/>
                <a:cs typeface="Calibri" panose="020F0502020204030204" pitchFamily="34" charset="0"/>
                <a:sym typeface="Arial"/>
              </a:rPr>
              <a:t>Dashboard et Rapport</a:t>
            </a:r>
            <a:endParaRPr dirty="0">
              <a:latin typeface="Calibri" panose="020F0502020204030204" pitchFamily="34" charset="0"/>
              <a:cs typeface="Calibri" panose="020F0502020204030204" pitchFamily="34" charset="0"/>
            </a:endParaRPr>
          </a:p>
        </p:txBody>
      </p:sp>
      <p:sp>
        <p:nvSpPr>
          <p:cNvPr id="604" name="Google Shape;604;p10"/>
          <p:cNvSpPr txBox="1"/>
          <p:nvPr/>
        </p:nvSpPr>
        <p:spPr>
          <a:xfrm>
            <a:off x="164782" y="134616"/>
            <a:ext cx="14594100" cy="831000"/>
          </a:xfrm>
          <a:prstGeom prst="rect">
            <a:avLst/>
          </a:prstGeom>
          <a:noFill/>
          <a:ln>
            <a:noFill/>
          </a:ln>
        </p:spPr>
        <p:txBody>
          <a:bodyPr spcFirstLastPara="1" wrap="square" lIns="91425" tIns="45700" rIns="91425" bIns="45700" anchor="t" anchorCtr="0">
            <a:spAutoFit/>
          </a:bodyPr>
          <a:lstStyle/>
          <a:p>
            <a:pPr marL="0" lvl="0" indent="0" algn="l" rtl="0">
              <a:lnSpc>
                <a:spcPct val="181604"/>
              </a:lnSpc>
              <a:spcBef>
                <a:spcPts val="0"/>
              </a:spcBef>
              <a:spcAft>
                <a:spcPts val="0"/>
              </a:spcAft>
              <a:buNone/>
            </a:pPr>
            <a:r>
              <a:rPr lang="en-GB" sz="4800" b="1">
                <a:solidFill>
                  <a:srgbClr val="2A4B56"/>
                </a:solidFill>
                <a:latin typeface="Fira Sans"/>
                <a:ea typeface="Fira Sans"/>
                <a:cs typeface="Fira Sans"/>
                <a:sym typeface="Fira Sans"/>
              </a:rPr>
              <a:t>Pipeline de données détaillé</a:t>
            </a:r>
            <a:endParaRPr sz="3600" b="1" i="0" u="none" strike="noStrike" cap="none">
              <a:solidFill>
                <a:srgbClr val="0B2036"/>
              </a:solidFill>
              <a:latin typeface="Cardo"/>
              <a:ea typeface="Cardo"/>
              <a:cs typeface="Cardo"/>
              <a:sym typeface="Cardo"/>
            </a:endParaRPr>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12"/>
          <p:cNvSpPr/>
          <p:nvPr/>
        </p:nvSpPr>
        <p:spPr>
          <a:xfrm>
            <a:off x="14723650" y="2503263"/>
            <a:ext cx="3135300" cy="2793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45" name="Google Shape;645;p12"/>
          <p:cNvPicPr preferRelativeResize="0"/>
          <p:nvPr/>
        </p:nvPicPr>
        <p:blipFill rotWithShape="1">
          <a:blip r:embed="rId3">
            <a:alphaModFix/>
          </a:blip>
          <a:srcRect/>
          <a:stretch/>
        </p:blipFill>
        <p:spPr>
          <a:xfrm>
            <a:off x="16286494" y="2917175"/>
            <a:ext cx="1043700" cy="1128113"/>
          </a:xfrm>
          <a:prstGeom prst="rect">
            <a:avLst/>
          </a:prstGeom>
          <a:noFill/>
          <a:ln>
            <a:noFill/>
          </a:ln>
        </p:spPr>
      </p:pic>
      <p:pic>
        <p:nvPicPr>
          <p:cNvPr id="646" name="Google Shape;646;p12"/>
          <p:cNvPicPr preferRelativeResize="0"/>
          <p:nvPr/>
        </p:nvPicPr>
        <p:blipFill rotWithShape="1">
          <a:blip r:embed="rId3">
            <a:alphaModFix/>
          </a:blip>
          <a:srcRect/>
          <a:stretch/>
        </p:blipFill>
        <p:spPr>
          <a:xfrm>
            <a:off x="16377144" y="3454887"/>
            <a:ext cx="1043700" cy="1128113"/>
          </a:xfrm>
          <a:prstGeom prst="rect">
            <a:avLst/>
          </a:prstGeom>
          <a:noFill/>
          <a:ln>
            <a:noFill/>
          </a:ln>
        </p:spPr>
      </p:pic>
      <p:pic>
        <p:nvPicPr>
          <p:cNvPr id="647" name="Google Shape;647;p12"/>
          <p:cNvPicPr preferRelativeResize="0"/>
          <p:nvPr/>
        </p:nvPicPr>
        <p:blipFill rotWithShape="1">
          <a:blip r:embed="rId3">
            <a:alphaModFix/>
          </a:blip>
          <a:srcRect/>
          <a:stretch/>
        </p:blipFill>
        <p:spPr>
          <a:xfrm>
            <a:off x="16377144" y="3975625"/>
            <a:ext cx="1043700" cy="1128113"/>
          </a:xfrm>
          <a:prstGeom prst="rect">
            <a:avLst/>
          </a:prstGeom>
          <a:noFill/>
          <a:ln>
            <a:noFill/>
          </a:ln>
        </p:spPr>
      </p:pic>
      <p:sp>
        <p:nvSpPr>
          <p:cNvPr id="648" name="Google Shape;648;p12"/>
          <p:cNvSpPr/>
          <p:nvPr/>
        </p:nvSpPr>
        <p:spPr>
          <a:xfrm>
            <a:off x="7740337" y="7513286"/>
            <a:ext cx="10325400" cy="19242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12"/>
          <p:cNvSpPr txBox="1"/>
          <p:nvPr/>
        </p:nvSpPr>
        <p:spPr>
          <a:xfrm>
            <a:off x="174754" y="85926"/>
            <a:ext cx="16474800" cy="1071062"/>
          </a:xfrm>
          <a:prstGeom prst="rect">
            <a:avLst/>
          </a:prstGeom>
          <a:noFill/>
          <a:ln>
            <a:noFill/>
          </a:ln>
        </p:spPr>
        <p:txBody>
          <a:bodyPr spcFirstLastPara="1" wrap="square" lIns="0" tIns="0" rIns="0" bIns="0" anchor="t" anchorCtr="0">
            <a:spAutoFit/>
          </a:bodyPr>
          <a:lstStyle/>
          <a:p>
            <a:pPr marL="0" marR="0" lvl="0" indent="0" algn="l" rtl="0">
              <a:lnSpc>
                <a:spcPct val="145283"/>
              </a:lnSpc>
              <a:spcBef>
                <a:spcPts val="0"/>
              </a:spcBef>
              <a:spcAft>
                <a:spcPts val="0"/>
              </a:spcAft>
              <a:buClr>
                <a:srgbClr val="000000"/>
              </a:buClr>
              <a:buSzPts val="4800"/>
              <a:buFont typeface="Arial"/>
              <a:buNone/>
            </a:pPr>
            <a:r>
              <a:rPr lang="en-GB" sz="4800" b="1" i="0" u="none" strike="noStrike" cap="none">
                <a:solidFill>
                  <a:srgbClr val="2A4B56"/>
                </a:solidFill>
                <a:latin typeface="Fira Sans"/>
                <a:ea typeface="Fira Sans"/>
                <a:cs typeface="Fira Sans"/>
                <a:sym typeface="Fira Sans"/>
              </a:rPr>
              <a:t>Pipeline des données selon l’Architecture Apache Spark</a:t>
            </a:r>
            <a:endParaRPr sz="4800" b="1" i="0" u="none" strike="noStrike" cap="none">
              <a:solidFill>
                <a:srgbClr val="2A4B56"/>
              </a:solidFill>
              <a:latin typeface="Fira Sans"/>
              <a:ea typeface="Fira Sans"/>
              <a:cs typeface="Fira Sans"/>
              <a:sym typeface="Fira Sans"/>
            </a:endParaRPr>
          </a:p>
        </p:txBody>
      </p:sp>
      <p:sp>
        <p:nvSpPr>
          <p:cNvPr id="650" name="Google Shape;650;p12"/>
          <p:cNvSpPr/>
          <p:nvPr/>
        </p:nvSpPr>
        <p:spPr>
          <a:xfrm>
            <a:off x="16519649" y="79025"/>
            <a:ext cx="1796645" cy="1576342"/>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651" name="Google Shape;651;p12"/>
          <p:cNvSpPr/>
          <p:nvPr/>
        </p:nvSpPr>
        <p:spPr>
          <a:xfrm flipH="1">
            <a:off x="16706108" y="188631"/>
            <a:ext cx="914303" cy="1264592"/>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5"/>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652" name="Google Shape;652;p12"/>
          <p:cNvSpPr txBox="1"/>
          <p:nvPr/>
        </p:nvSpPr>
        <p:spPr>
          <a:xfrm>
            <a:off x="16842580" y="341031"/>
            <a:ext cx="1091400"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Clr>
                <a:srgbClr val="000000"/>
              </a:buClr>
              <a:buSzPts val="4800"/>
              <a:buFont typeface="Arial"/>
              <a:buNone/>
            </a:pPr>
            <a:r>
              <a:rPr lang="en-GB" sz="4800" b="1" i="0" u="none" strike="noStrike" cap="none">
                <a:solidFill>
                  <a:srgbClr val="D98A23"/>
                </a:solidFill>
                <a:latin typeface="Alegreya Sans SC"/>
                <a:ea typeface="Alegreya Sans SC"/>
                <a:cs typeface="Alegreya Sans SC"/>
                <a:sym typeface="Alegreya Sans SC"/>
              </a:rPr>
              <a:t>04</a:t>
            </a:r>
            <a:endParaRPr sz="3600" b="1" i="0" u="none" strike="noStrike" cap="none">
              <a:solidFill>
                <a:srgbClr val="D98A23"/>
              </a:solidFill>
              <a:latin typeface="Alegreya Sans SC"/>
              <a:ea typeface="Alegreya Sans SC"/>
              <a:cs typeface="Alegreya Sans SC"/>
              <a:sym typeface="Alegreya Sans SC"/>
            </a:endParaRPr>
          </a:p>
        </p:txBody>
      </p:sp>
      <p:sp>
        <p:nvSpPr>
          <p:cNvPr id="653" name="Google Shape;653;p12"/>
          <p:cNvSpPr/>
          <p:nvPr/>
        </p:nvSpPr>
        <p:spPr>
          <a:xfrm>
            <a:off x="6507792" y="1882926"/>
            <a:ext cx="7974900" cy="4784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12"/>
          <p:cNvSpPr/>
          <p:nvPr/>
        </p:nvSpPr>
        <p:spPr>
          <a:xfrm>
            <a:off x="7740325" y="3337727"/>
            <a:ext cx="2572200" cy="7080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GB" sz="2400" b="1" i="0" u="none" strike="noStrike" cap="none">
                <a:solidFill>
                  <a:srgbClr val="000000"/>
                </a:solidFill>
                <a:latin typeface="Calibri"/>
                <a:ea typeface="Calibri"/>
                <a:cs typeface="Calibri"/>
                <a:sym typeface="Calibri"/>
              </a:rPr>
              <a:t>Nettoyage</a:t>
            </a:r>
            <a:endParaRPr sz="2400" b="1" i="0" u="none" strike="noStrike" cap="none">
              <a:solidFill>
                <a:srgbClr val="000000"/>
              </a:solidFill>
              <a:latin typeface="Calibri"/>
              <a:ea typeface="Calibri"/>
              <a:cs typeface="Calibri"/>
              <a:sym typeface="Calibri"/>
            </a:endParaRPr>
          </a:p>
        </p:txBody>
      </p:sp>
      <p:sp>
        <p:nvSpPr>
          <p:cNvPr id="655" name="Google Shape;655;p12"/>
          <p:cNvSpPr/>
          <p:nvPr/>
        </p:nvSpPr>
        <p:spPr>
          <a:xfrm>
            <a:off x="3536462" y="5448691"/>
            <a:ext cx="2220600" cy="741133"/>
          </a:xfrm>
          <a:prstGeom prst="roundRect">
            <a:avLst>
              <a:gd name="adj" fmla="val 16667"/>
            </a:avLst>
          </a:prstGeom>
          <a:solidFill>
            <a:schemeClr val="accent1">
              <a:lumMod val="75000"/>
            </a:schemeClr>
          </a:solidFill>
          <a:ln w="19050">
            <a:solidFill>
              <a:schemeClr val="accent2">
                <a:lumMod val="75000"/>
              </a:schemeClr>
            </a:solid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GB" sz="2800" b="1" i="0" u="none" strike="noStrike" cap="none" dirty="0">
                <a:solidFill>
                  <a:srgbClr val="000000"/>
                </a:solidFill>
                <a:latin typeface="Calibri"/>
                <a:ea typeface="Calibri"/>
                <a:cs typeface="Calibri"/>
                <a:sym typeface="Calibri"/>
              </a:rPr>
              <a:t>Data Brute</a:t>
            </a:r>
            <a:endParaRPr sz="2800" b="1" i="0" u="none" strike="noStrike" cap="none" dirty="0">
              <a:solidFill>
                <a:srgbClr val="000000"/>
              </a:solidFill>
              <a:latin typeface="Calibri"/>
              <a:ea typeface="Calibri"/>
              <a:cs typeface="Calibri"/>
              <a:sym typeface="Calibri"/>
            </a:endParaRPr>
          </a:p>
        </p:txBody>
      </p:sp>
      <p:pic>
        <p:nvPicPr>
          <p:cNvPr id="656" name="Google Shape;656;p12"/>
          <p:cNvPicPr preferRelativeResize="0"/>
          <p:nvPr/>
        </p:nvPicPr>
        <p:blipFill rotWithShape="1">
          <a:blip r:embed="rId4">
            <a:alphaModFix/>
          </a:blip>
          <a:srcRect/>
          <a:stretch/>
        </p:blipFill>
        <p:spPr>
          <a:xfrm>
            <a:off x="4109254" y="2737036"/>
            <a:ext cx="776909" cy="757040"/>
          </a:xfrm>
          <a:prstGeom prst="rect">
            <a:avLst/>
          </a:prstGeom>
          <a:noFill/>
          <a:ln>
            <a:noFill/>
          </a:ln>
        </p:spPr>
      </p:pic>
      <p:pic>
        <p:nvPicPr>
          <p:cNvPr id="657" name="Google Shape;657;p12"/>
          <p:cNvPicPr preferRelativeResize="0"/>
          <p:nvPr/>
        </p:nvPicPr>
        <p:blipFill rotWithShape="1">
          <a:blip r:embed="rId4">
            <a:alphaModFix/>
          </a:blip>
          <a:srcRect/>
          <a:stretch/>
        </p:blipFill>
        <p:spPr>
          <a:xfrm>
            <a:off x="4143815" y="3539961"/>
            <a:ext cx="776909" cy="757027"/>
          </a:xfrm>
          <a:prstGeom prst="rect">
            <a:avLst/>
          </a:prstGeom>
          <a:noFill/>
          <a:ln>
            <a:noFill/>
          </a:ln>
        </p:spPr>
      </p:pic>
      <p:pic>
        <p:nvPicPr>
          <p:cNvPr id="658" name="Google Shape;658;p12"/>
          <p:cNvPicPr preferRelativeResize="0"/>
          <p:nvPr/>
        </p:nvPicPr>
        <p:blipFill rotWithShape="1">
          <a:blip r:embed="rId4">
            <a:alphaModFix/>
          </a:blip>
          <a:srcRect/>
          <a:stretch/>
        </p:blipFill>
        <p:spPr>
          <a:xfrm>
            <a:off x="4109255" y="1907746"/>
            <a:ext cx="776909" cy="757026"/>
          </a:xfrm>
          <a:prstGeom prst="rect">
            <a:avLst/>
          </a:prstGeom>
          <a:noFill/>
          <a:ln>
            <a:noFill/>
          </a:ln>
        </p:spPr>
      </p:pic>
      <p:sp>
        <p:nvSpPr>
          <p:cNvPr id="659" name="Google Shape;659;p12"/>
          <p:cNvSpPr/>
          <p:nvPr/>
        </p:nvSpPr>
        <p:spPr>
          <a:xfrm>
            <a:off x="8650025" y="4353222"/>
            <a:ext cx="2572200" cy="7698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400" b="1" i="0" u="none" strike="noStrike" cap="none">
                <a:solidFill>
                  <a:srgbClr val="000000"/>
                </a:solidFill>
                <a:latin typeface="Calibri"/>
                <a:ea typeface="Calibri"/>
                <a:cs typeface="Calibri"/>
                <a:sym typeface="Calibri"/>
              </a:rPr>
              <a:t>Selection</a:t>
            </a:r>
            <a:endParaRPr sz="2400" b="1" i="0" u="none" strike="noStrike" cap="none">
              <a:solidFill>
                <a:srgbClr val="000000"/>
              </a:solidFill>
              <a:latin typeface="Calibri"/>
              <a:ea typeface="Calibri"/>
              <a:cs typeface="Calibri"/>
              <a:sym typeface="Calibri"/>
            </a:endParaRPr>
          </a:p>
        </p:txBody>
      </p:sp>
      <p:sp>
        <p:nvSpPr>
          <p:cNvPr id="660" name="Google Shape;660;p12"/>
          <p:cNvSpPr/>
          <p:nvPr/>
        </p:nvSpPr>
        <p:spPr>
          <a:xfrm>
            <a:off x="10672500" y="5420025"/>
            <a:ext cx="2738400" cy="7698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400" b="1" i="0" u="none" strike="noStrike" cap="none">
                <a:solidFill>
                  <a:srgbClr val="000000"/>
                </a:solidFill>
                <a:latin typeface="Calibri"/>
                <a:ea typeface="Calibri"/>
                <a:cs typeface="Calibri"/>
                <a:sym typeface="Calibri"/>
              </a:rPr>
              <a:t>Mise en forme et transformation</a:t>
            </a:r>
            <a:endParaRPr sz="2400" b="1" i="0" u="none" strike="noStrike" cap="none">
              <a:solidFill>
                <a:srgbClr val="000000"/>
              </a:solidFill>
              <a:latin typeface="Calibri"/>
              <a:ea typeface="Calibri"/>
              <a:cs typeface="Calibri"/>
              <a:sym typeface="Calibri"/>
            </a:endParaRPr>
          </a:p>
        </p:txBody>
      </p:sp>
      <p:pic>
        <p:nvPicPr>
          <p:cNvPr id="661" name="Google Shape;661;p12"/>
          <p:cNvPicPr preferRelativeResize="0"/>
          <p:nvPr/>
        </p:nvPicPr>
        <p:blipFill rotWithShape="1">
          <a:blip r:embed="rId5">
            <a:alphaModFix/>
          </a:blip>
          <a:srcRect/>
          <a:stretch/>
        </p:blipFill>
        <p:spPr>
          <a:xfrm rot="5400000">
            <a:off x="9009652" y="1307619"/>
            <a:ext cx="260866" cy="17571927"/>
          </a:xfrm>
          <a:prstGeom prst="rect">
            <a:avLst/>
          </a:prstGeom>
          <a:noFill/>
          <a:ln>
            <a:noFill/>
          </a:ln>
        </p:spPr>
      </p:pic>
      <p:sp>
        <p:nvSpPr>
          <p:cNvPr id="662" name="Google Shape;662;p12"/>
          <p:cNvSpPr/>
          <p:nvPr/>
        </p:nvSpPr>
        <p:spPr>
          <a:xfrm>
            <a:off x="9016150" y="1275101"/>
            <a:ext cx="2572200" cy="708000"/>
          </a:xfrm>
          <a:prstGeom prst="roundRect">
            <a:avLst>
              <a:gd name="adj" fmla="val 16667"/>
            </a:avLst>
          </a:prstGeom>
          <a:solidFill>
            <a:schemeClr val="accent1">
              <a:lumMod val="75000"/>
            </a:schemeClr>
          </a:solidFill>
          <a:ln w="19050">
            <a:solidFill>
              <a:schemeClr val="accent2">
                <a:lumMod val="75000"/>
              </a:schemeClr>
            </a:solid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GB" sz="2800" b="1" i="0" u="none" strike="noStrike" cap="none" dirty="0">
                <a:solidFill>
                  <a:srgbClr val="000000"/>
                </a:solidFill>
                <a:latin typeface="Calibri"/>
                <a:ea typeface="Calibri"/>
                <a:cs typeface="Calibri"/>
                <a:sym typeface="Calibri"/>
              </a:rPr>
              <a:t>Spark Context</a:t>
            </a:r>
            <a:endParaRPr sz="2800" b="1" i="0" u="none" strike="noStrike" cap="none" dirty="0">
              <a:solidFill>
                <a:srgbClr val="000000"/>
              </a:solidFill>
              <a:latin typeface="Calibri"/>
              <a:ea typeface="Calibri"/>
              <a:cs typeface="Calibri"/>
              <a:sym typeface="Calibri"/>
            </a:endParaRPr>
          </a:p>
        </p:txBody>
      </p:sp>
      <p:sp>
        <p:nvSpPr>
          <p:cNvPr id="663" name="Google Shape;663;p12"/>
          <p:cNvSpPr txBox="1"/>
          <p:nvPr/>
        </p:nvSpPr>
        <p:spPr>
          <a:xfrm>
            <a:off x="1734651" y="2031850"/>
            <a:ext cx="1796700" cy="831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2400" b="1" i="0" u="none" strike="noStrike" cap="none">
                <a:solidFill>
                  <a:schemeClr val="accent6"/>
                </a:solidFill>
                <a:latin typeface="Calibri"/>
                <a:ea typeface="Calibri"/>
                <a:cs typeface="Calibri"/>
                <a:sym typeface="Calibri"/>
              </a:rPr>
              <a:t>Extract et/</a:t>
            </a:r>
            <a:endParaRPr sz="2400" b="1">
              <a:latin typeface="Calibri"/>
              <a:ea typeface="Calibri"/>
              <a:cs typeface="Calibri"/>
              <a:sym typeface="Calibri"/>
            </a:endParaRPr>
          </a:p>
          <a:p>
            <a:pPr marL="0" marR="0" lvl="0" indent="0" algn="ctr" rtl="0">
              <a:lnSpc>
                <a:spcPct val="100000"/>
              </a:lnSpc>
              <a:spcBef>
                <a:spcPts val="0"/>
              </a:spcBef>
              <a:spcAft>
                <a:spcPts val="0"/>
              </a:spcAft>
              <a:buNone/>
            </a:pPr>
            <a:r>
              <a:rPr lang="en-GB" sz="2400" b="1" i="0" u="none" strike="noStrike" cap="none">
                <a:solidFill>
                  <a:schemeClr val="accent6"/>
                </a:solidFill>
                <a:latin typeface="Calibri"/>
                <a:ea typeface="Calibri"/>
                <a:cs typeface="Calibri"/>
                <a:sym typeface="Calibri"/>
              </a:rPr>
              <a:t>Download</a:t>
            </a:r>
            <a:endParaRPr sz="2400" b="1">
              <a:latin typeface="Calibri"/>
              <a:ea typeface="Calibri"/>
              <a:cs typeface="Calibri"/>
              <a:sym typeface="Calibri"/>
            </a:endParaRPr>
          </a:p>
        </p:txBody>
      </p:sp>
      <p:pic>
        <p:nvPicPr>
          <p:cNvPr id="664" name="Google Shape;664;p12"/>
          <p:cNvPicPr preferRelativeResize="0"/>
          <p:nvPr/>
        </p:nvPicPr>
        <p:blipFill rotWithShape="1">
          <a:blip r:embed="rId4">
            <a:alphaModFix/>
          </a:blip>
          <a:srcRect/>
          <a:stretch/>
        </p:blipFill>
        <p:spPr>
          <a:xfrm>
            <a:off x="4233559" y="4489845"/>
            <a:ext cx="687165" cy="754782"/>
          </a:xfrm>
          <a:prstGeom prst="rect">
            <a:avLst/>
          </a:prstGeom>
          <a:noFill/>
          <a:ln>
            <a:noFill/>
          </a:ln>
        </p:spPr>
      </p:pic>
      <p:pic>
        <p:nvPicPr>
          <p:cNvPr id="665" name="Google Shape;665;p12"/>
          <p:cNvPicPr preferRelativeResize="0"/>
          <p:nvPr/>
        </p:nvPicPr>
        <p:blipFill rotWithShape="1">
          <a:blip r:embed="rId6">
            <a:alphaModFix/>
          </a:blip>
          <a:srcRect/>
          <a:stretch/>
        </p:blipFill>
        <p:spPr>
          <a:xfrm>
            <a:off x="175900" y="2216306"/>
            <a:ext cx="1209447" cy="1209447"/>
          </a:xfrm>
          <a:prstGeom prst="rect">
            <a:avLst/>
          </a:prstGeom>
          <a:noFill/>
          <a:ln>
            <a:noFill/>
          </a:ln>
        </p:spPr>
      </p:pic>
      <p:cxnSp>
        <p:nvCxnSpPr>
          <p:cNvPr id="666" name="Google Shape;666;p12"/>
          <p:cNvCxnSpPr>
            <a:stCxn id="658" idx="3"/>
            <a:endCxn id="667" idx="1"/>
          </p:cNvCxnSpPr>
          <p:nvPr/>
        </p:nvCxnSpPr>
        <p:spPr>
          <a:xfrm>
            <a:off x="4886164" y="2286259"/>
            <a:ext cx="2122500" cy="332400"/>
          </a:xfrm>
          <a:prstGeom prst="straightConnector1">
            <a:avLst/>
          </a:prstGeom>
          <a:noFill/>
          <a:ln w="38100" cap="flat" cmpd="sng">
            <a:solidFill>
              <a:srgbClr val="342524"/>
            </a:solidFill>
            <a:prstDash val="solid"/>
            <a:round/>
            <a:headEnd type="none" w="sm" len="sm"/>
            <a:tailEnd type="triangle" w="med" len="med"/>
          </a:ln>
        </p:spPr>
      </p:cxnSp>
      <p:sp>
        <p:nvSpPr>
          <p:cNvPr id="667" name="Google Shape;667;p12"/>
          <p:cNvSpPr/>
          <p:nvPr/>
        </p:nvSpPr>
        <p:spPr>
          <a:xfrm>
            <a:off x="7008525" y="2233901"/>
            <a:ext cx="2572200" cy="7698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GB" sz="2400" b="1" i="0" u="none" strike="noStrike" cap="none">
                <a:solidFill>
                  <a:srgbClr val="000000"/>
                </a:solidFill>
                <a:latin typeface="Calibri"/>
                <a:ea typeface="Calibri"/>
                <a:cs typeface="Calibri"/>
                <a:sym typeface="Calibri"/>
              </a:rPr>
              <a:t>Importation</a:t>
            </a:r>
            <a:endParaRPr sz="2400" b="1" i="0" u="none" strike="noStrike" cap="none">
              <a:solidFill>
                <a:srgbClr val="000000"/>
              </a:solidFill>
              <a:latin typeface="Calibri"/>
              <a:ea typeface="Calibri"/>
              <a:cs typeface="Calibri"/>
              <a:sym typeface="Calibri"/>
            </a:endParaRPr>
          </a:p>
        </p:txBody>
      </p:sp>
      <p:cxnSp>
        <p:nvCxnSpPr>
          <p:cNvPr id="668" name="Google Shape;668;p12"/>
          <p:cNvCxnSpPr>
            <a:stCxn id="656" idx="3"/>
            <a:endCxn id="667" idx="1"/>
          </p:cNvCxnSpPr>
          <p:nvPr/>
        </p:nvCxnSpPr>
        <p:spPr>
          <a:xfrm rot="10800000" flipH="1">
            <a:off x="4886163" y="2618756"/>
            <a:ext cx="2122500" cy="496800"/>
          </a:xfrm>
          <a:prstGeom prst="straightConnector1">
            <a:avLst/>
          </a:prstGeom>
          <a:noFill/>
          <a:ln w="38100" cap="flat" cmpd="sng">
            <a:solidFill>
              <a:schemeClr val="accent4"/>
            </a:solidFill>
            <a:prstDash val="solid"/>
            <a:round/>
            <a:headEnd type="none" w="sm" len="sm"/>
            <a:tailEnd type="triangle" w="med" len="med"/>
          </a:ln>
        </p:spPr>
      </p:cxnSp>
      <p:cxnSp>
        <p:nvCxnSpPr>
          <p:cNvPr id="669" name="Google Shape;669;p12"/>
          <p:cNvCxnSpPr>
            <a:endCxn id="667" idx="1"/>
          </p:cNvCxnSpPr>
          <p:nvPr/>
        </p:nvCxnSpPr>
        <p:spPr>
          <a:xfrm rot="10800000" flipH="1">
            <a:off x="4966725" y="2618801"/>
            <a:ext cx="2041800" cy="1372500"/>
          </a:xfrm>
          <a:prstGeom prst="straightConnector1">
            <a:avLst/>
          </a:prstGeom>
          <a:noFill/>
          <a:ln w="38100" cap="flat" cmpd="sng">
            <a:solidFill>
              <a:schemeClr val="accent4"/>
            </a:solidFill>
            <a:prstDash val="solid"/>
            <a:round/>
            <a:headEnd type="none" w="sm" len="sm"/>
            <a:tailEnd type="triangle" w="med" len="med"/>
          </a:ln>
        </p:spPr>
      </p:cxnSp>
      <p:cxnSp>
        <p:nvCxnSpPr>
          <p:cNvPr id="670" name="Google Shape;670;p12"/>
          <p:cNvCxnSpPr/>
          <p:nvPr/>
        </p:nvCxnSpPr>
        <p:spPr>
          <a:xfrm>
            <a:off x="1464116" y="3015258"/>
            <a:ext cx="2615700" cy="0"/>
          </a:xfrm>
          <a:prstGeom prst="straightConnector1">
            <a:avLst/>
          </a:prstGeom>
          <a:noFill/>
          <a:ln w="38100" cap="flat" cmpd="sng">
            <a:solidFill>
              <a:schemeClr val="accent4"/>
            </a:solidFill>
            <a:prstDash val="solid"/>
            <a:round/>
            <a:headEnd type="none" w="sm" len="sm"/>
            <a:tailEnd type="triangle" w="med" len="med"/>
          </a:ln>
        </p:spPr>
      </p:cxnSp>
      <p:sp>
        <p:nvSpPr>
          <p:cNvPr id="671" name="Google Shape;671;p12"/>
          <p:cNvSpPr/>
          <p:nvPr/>
        </p:nvSpPr>
        <p:spPr>
          <a:xfrm>
            <a:off x="15181000" y="1767427"/>
            <a:ext cx="2220600" cy="831000"/>
          </a:xfrm>
          <a:prstGeom prst="roundRect">
            <a:avLst>
              <a:gd name="adj" fmla="val 16667"/>
            </a:avLst>
          </a:prstGeom>
          <a:solidFill>
            <a:schemeClr val="accent1">
              <a:lumMod val="75000"/>
            </a:schemeClr>
          </a:solidFill>
          <a:ln w="19050">
            <a:solidFill>
              <a:schemeClr val="accent2">
                <a:lumMod val="75000"/>
              </a:schemeClr>
            </a:solid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GB" sz="2600" b="1" i="0" u="none" strike="noStrike" cap="none">
                <a:solidFill>
                  <a:srgbClr val="000000"/>
                </a:solidFill>
                <a:latin typeface="Calibri"/>
                <a:ea typeface="Calibri"/>
                <a:cs typeface="Calibri"/>
                <a:sym typeface="Calibri"/>
              </a:rPr>
              <a:t>Serveur de</a:t>
            </a:r>
            <a:r>
              <a:rPr lang="en-GB" sz="2600" b="0" i="0" u="none" strike="noStrike" cap="none">
                <a:solidFill>
                  <a:srgbClr val="000000"/>
                </a:solidFill>
                <a:latin typeface="Calibri"/>
                <a:ea typeface="Calibri"/>
                <a:cs typeface="Calibri"/>
                <a:sym typeface="Calibri"/>
              </a:rPr>
              <a:t> </a:t>
            </a:r>
            <a:r>
              <a:rPr lang="en-GB" sz="2600" b="1" i="0" u="none" strike="noStrike" cap="none">
                <a:solidFill>
                  <a:srgbClr val="000000"/>
                </a:solidFill>
                <a:latin typeface="Calibri"/>
                <a:ea typeface="Calibri"/>
                <a:cs typeface="Calibri"/>
                <a:sym typeface="Calibri"/>
              </a:rPr>
              <a:t>stockage</a:t>
            </a:r>
            <a:endParaRPr sz="2600" b="1" i="0" u="none" strike="noStrike" cap="none">
              <a:solidFill>
                <a:srgbClr val="000000"/>
              </a:solidFill>
              <a:latin typeface="Calibri"/>
              <a:ea typeface="Calibri"/>
              <a:cs typeface="Calibri"/>
              <a:sym typeface="Calibri"/>
            </a:endParaRPr>
          </a:p>
        </p:txBody>
      </p:sp>
      <p:grpSp>
        <p:nvGrpSpPr>
          <p:cNvPr id="672" name="Google Shape;672;p12"/>
          <p:cNvGrpSpPr/>
          <p:nvPr/>
        </p:nvGrpSpPr>
        <p:grpSpPr>
          <a:xfrm>
            <a:off x="5251375" y="8728761"/>
            <a:ext cx="478140" cy="1006661"/>
            <a:chOff x="9563100" y="1789892"/>
            <a:chExt cx="1681954" cy="2482249"/>
          </a:xfrm>
        </p:grpSpPr>
        <p:sp>
          <p:nvSpPr>
            <p:cNvPr id="673" name="Google Shape;673;p12"/>
            <p:cNvSpPr/>
            <p:nvPr/>
          </p:nvSpPr>
          <p:spPr>
            <a:xfrm>
              <a:off x="9563100" y="1789892"/>
              <a:ext cx="1681954" cy="2482249"/>
            </a:xfrm>
            <a:prstGeom prst="roundRect">
              <a:avLst>
                <a:gd name="adj" fmla="val 11004"/>
              </a:avLst>
            </a:prstGeom>
            <a:solidFill>
              <a:srgbClr val="C55A1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74" name="Google Shape;674;p12"/>
            <p:cNvSpPr/>
            <p:nvPr/>
          </p:nvSpPr>
          <p:spPr>
            <a:xfrm>
              <a:off x="9654613" y="1902159"/>
              <a:ext cx="1498927" cy="2142791"/>
            </a:xfrm>
            <a:prstGeom prst="roundRect">
              <a:avLst>
                <a:gd name="adj" fmla="val 11004"/>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75" name="Google Shape;675;p12"/>
            <p:cNvSpPr/>
            <p:nvPr/>
          </p:nvSpPr>
          <p:spPr>
            <a:xfrm>
              <a:off x="10276681" y="4100188"/>
              <a:ext cx="248444" cy="114057"/>
            </a:xfrm>
            <a:prstGeom prst="roundRect">
              <a:avLst>
                <a:gd name="adj" fmla="val 16667"/>
              </a:avLst>
            </a:prstGeom>
            <a:solidFill>
              <a:srgbClr val="833C0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76" name="Google Shape;676;p12"/>
            <p:cNvSpPr/>
            <p:nvPr/>
          </p:nvSpPr>
          <p:spPr>
            <a:xfrm>
              <a:off x="10360027" y="1806957"/>
              <a:ext cx="74611" cy="74611"/>
            </a:xfrm>
            <a:prstGeom prst="ellipse">
              <a:avLst/>
            </a:prstGeom>
            <a:solidFill>
              <a:srgbClr val="833C0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677" name="Google Shape;677;p12" descr="Monitor"/>
          <p:cNvSpPr/>
          <p:nvPr/>
        </p:nvSpPr>
        <p:spPr>
          <a:xfrm>
            <a:off x="5022049" y="7548006"/>
            <a:ext cx="911748" cy="905012"/>
          </a:xfrm>
          <a:custGeom>
            <a:avLst/>
            <a:gdLst/>
            <a:ahLst/>
            <a:cxnLst/>
            <a:rect l="l" t="t" r="r" b="b"/>
            <a:pathLst>
              <a:path w="1397720" h="1188062" extrusionOk="0">
                <a:moveTo>
                  <a:pt x="1292892" y="873576"/>
                </a:moveTo>
                <a:lnTo>
                  <a:pt x="104829" y="873576"/>
                </a:lnTo>
                <a:lnTo>
                  <a:pt x="104829" y="104829"/>
                </a:lnTo>
                <a:lnTo>
                  <a:pt x="1292892" y="104829"/>
                </a:lnTo>
                <a:lnTo>
                  <a:pt x="1292892" y="873576"/>
                </a:lnTo>
                <a:close/>
                <a:moveTo>
                  <a:pt x="1327835" y="0"/>
                </a:moveTo>
                <a:lnTo>
                  <a:pt x="69886" y="0"/>
                </a:lnTo>
                <a:cubicBezTo>
                  <a:pt x="31449" y="0"/>
                  <a:pt x="0" y="31449"/>
                  <a:pt x="0" y="69886"/>
                </a:cubicBezTo>
                <a:lnTo>
                  <a:pt x="0" y="908519"/>
                </a:lnTo>
                <a:cubicBezTo>
                  <a:pt x="0" y="946956"/>
                  <a:pt x="31449" y="978405"/>
                  <a:pt x="69886" y="978405"/>
                </a:cubicBezTo>
                <a:lnTo>
                  <a:pt x="559088" y="978405"/>
                </a:lnTo>
                <a:lnTo>
                  <a:pt x="559088" y="1083234"/>
                </a:lnTo>
                <a:lnTo>
                  <a:pt x="384373" y="1083234"/>
                </a:lnTo>
                <a:lnTo>
                  <a:pt x="384373" y="1188063"/>
                </a:lnTo>
                <a:lnTo>
                  <a:pt x="1013348" y="1188063"/>
                </a:lnTo>
                <a:lnTo>
                  <a:pt x="1013348" y="1083234"/>
                </a:lnTo>
                <a:lnTo>
                  <a:pt x="838633" y="1083234"/>
                </a:lnTo>
                <a:lnTo>
                  <a:pt x="838633" y="978405"/>
                </a:lnTo>
                <a:lnTo>
                  <a:pt x="1327835" y="978405"/>
                </a:lnTo>
                <a:cubicBezTo>
                  <a:pt x="1366272" y="978405"/>
                  <a:pt x="1397721" y="946956"/>
                  <a:pt x="1397721" y="908519"/>
                </a:cubicBezTo>
                <a:lnTo>
                  <a:pt x="1397721" y="69886"/>
                </a:lnTo>
                <a:cubicBezTo>
                  <a:pt x="1397721" y="31449"/>
                  <a:pt x="1366272" y="0"/>
                  <a:pt x="1327835" y="0"/>
                </a:cubicBezTo>
                <a:close/>
              </a:path>
            </a:pathLst>
          </a:custGeom>
          <a:solidFill>
            <a:srgbClr val="C55A1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678" name="Google Shape;678;p12"/>
          <p:cNvGrpSpPr/>
          <p:nvPr/>
        </p:nvGrpSpPr>
        <p:grpSpPr>
          <a:xfrm>
            <a:off x="5010338" y="6547265"/>
            <a:ext cx="1045894" cy="630267"/>
            <a:chOff x="6938330" y="2061079"/>
            <a:chExt cx="690086" cy="368901"/>
          </a:xfrm>
        </p:grpSpPr>
        <p:sp>
          <p:nvSpPr>
            <p:cNvPr id="679" name="Google Shape;679;p12"/>
            <p:cNvSpPr/>
            <p:nvPr/>
          </p:nvSpPr>
          <p:spPr>
            <a:xfrm>
              <a:off x="7407722" y="2061079"/>
              <a:ext cx="142875" cy="142875"/>
            </a:xfrm>
            <a:custGeom>
              <a:avLst/>
              <a:gdLst/>
              <a:ahLst/>
              <a:cxnLst/>
              <a:rect l="l" t="t" r="r" b="b"/>
              <a:pathLst>
                <a:path w="142875" h="142875" extrusionOk="0">
                  <a:moveTo>
                    <a:pt x="148209" y="74104"/>
                  </a:moveTo>
                  <a:cubicBezTo>
                    <a:pt x="148209" y="115031"/>
                    <a:pt x="115031" y="148209"/>
                    <a:pt x="74105" y="148209"/>
                  </a:cubicBezTo>
                  <a:cubicBezTo>
                    <a:pt x="33178" y="148209"/>
                    <a:pt x="0" y="115031"/>
                    <a:pt x="0" y="74104"/>
                  </a:cubicBezTo>
                  <a:cubicBezTo>
                    <a:pt x="0" y="33178"/>
                    <a:pt x="33178" y="0"/>
                    <a:pt x="74105" y="0"/>
                  </a:cubicBezTo>
                  <a:cubicBezTo>
                    <a:pt x="115031" y="0"/>
                    <a:pt x="148209" y="33178"/>
                    <a:pt x="148209" y="74104"/>
                  </a:cubicBezTo>
                  <a:close/>
                </a:path>
              </a:pathLst>
            </a:custGeom>
            <a:solidFill>
              <a:srgbClr val="C55A1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0" name="Google Shape;680;p12"/>
            <p:cNvSpPr/>
            <p:nvPr/>
          </p:nvSpPr>
          <p:spPr>
            <a:xfrm>
              <a:off x="7012530" y="2061079"/>
              <a:ext cx="142875" cy="142875"/>
            </a:xfrm>
            <a:custGeom>
              <a:avLst/>
              <a:gdLst/>
              <a:ahLst/>
              <a:cxnLst/>
              <a:rect l="l" t="t" r="r" b="b"/>
              <a:pathLst>
                <a:path w="142875" h="142875" extrusionOk="0">
                  <a:moveTo>
                    <a:pt x="148209" y="74104"/>
                  </a:moveTo>
                  <a:cubicBezTo>
                    <a:pt x="148209" y="115031"/>
                    <a:pt x="115031" y="148209"/>
                    <a:pt x="74105" y="148209"/>
                  </a:cubicBezTo>
                  <a:cubicBezTo>
                    <a:pt x="33178" y="148209"/>
                    <a:pt x="0" y="115031"/>
                    <a:pt x="0" y="74104"/>
                  </a:cubicBezTo>
                  <a:cubicBezTo>
                    <a:pt x="0" y="33178"/>
                    <a:pt x="33178" y="0"/>
                    <a:pt x="74105" y="0"/>
                  </a:cubicBezTo>
                  <a:cubicBezTo>
                    <a:pt x="115031" y="0"/>
                    <a:pt x="148209" y="33178"/>
                    <a:pt x="148209" y="74104"/>
                  </a:cubicBezTo>
                  <a:close/>
                </a:path>
              </a:pathLst>
            </a:custGeom>
            <a:solidFill>
              <a:srgbClr val="C55A1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1" name="Google Shape;681;p12"/>
            <p:cNvSpPr/>
            <p:nvPr/>
          </p:nvSpPr>
          <p:spPr>
            <a:xfrm>
              <a:off x="7361716" y="2229385"/>
              <a:ext cx="266700" cy="142875"/>
            </a:xfrm>
            <a:custGeom>
              <a:avLst/>
              <a:gdLst/>
              <a:ahLst/>
              <a:cxnLst/>
              <a:rect l="l" t="t" r="r" b="b"/>
              <a:pathLst>
                <a:path w="266700" h="142875" extrusionOk="0">
                  <a:moveTo>
                    <a:pt x="253556" y="44101"/>
                  </a:moveTo>
                  <a:cubicBezTo>
                    <a:pt x="232176" y="27474"/>
                    <a:pt x="207446" y="15679"/>
                    <a:pt x="181070" y="9526"/>
                  </a:cubicBezTo>
                  <a:cubicBezTo>
                    <a:pt x="161246" y="3734"/>
                    <a:pt x="140756" y="532"/>
                    <a:pt x="120110" y="1"/>
                  </a:cubicBezTo>
                  <a:cubicBezTo>
                    <a:pt x="99448" y="-46"/>
                    <a:pt x="78906" y="3169"/>
                    <a:pt x="59246" y="9526"/>
                  </a:cubicBezTo>
                  <a:cubicBezTo>
                    <a:pt x="39570" y="14764"/>
                    <a:pt x="20765" y="22851"/>
                    <a:pt x="3429" y="33529"/>
                  </a:cubicBezTo>
                  <a:lnTo>
                    <a:pt x="0" y="37434"/>
                  </a:lnTo>
                  <a:cubicBezTo>
                    <a:pt x="27693" y="44909"/>
                    <a:pt x="53604" y="57865"/>
                    <a:pt x="76200" y="75534"/>
                  </a:cubicBezTo>
                  <a:cubicBezTo>
                    <a:pt x="93960" y="88582"/>
                    <a:pt x="104321" y="109409"/>
                    <a:pt x="104013" y="131446"/>
                  </a:cubicBezTo>
                  <a:lnTo>
                    <a:pt x="104013" y="148400"/>
                  </a:lnTo>
                  <a:lnTo>
                    <a:pt x="268319" y="148400"/>
                  </a:lnTo>
                  <a:lnTo>
                    <a:pt x="268319" y="73819"/>
                  </a:lnTo>
                  <a:cubicBezTo>
                    <a:pt x="268644" y="62075"/>
                    <a:pt x="263111" y="50937"/>
                    <a:pt x="253556" y="44101"/>
                  </a:cubicBezTo>
                  <a:close/>
                </a:path>
              </a:pathLst>
            </a:custGeom>
            <a:solidFill>
              <a:srgbClr val="C55A1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2" name="Google Shape;682;p12"/>
            <p:cNvSpPr/>
            <p:nvPr/>
          </p:nvSpPr>
          <p:spPr>
            <a:xfrm>
              <a:off x="6938330" y="2229385"/>
              <a:ext cx="266700" cy="142875"/>
            </a:xfrm>
            <a:custGeom>
              <a:avLst/>
              <a:gdLst/>
              <a:ahLst/>
              <a:cxnLst/>
              <a:rect l="l" t="t" r="r" b="b"/>
              <a:pathLst>
                <a:path w="266700" h="142875" extrusionOk="0">
                  <a:moveTo>
                    <a:pt x="164687" y="131446"/>
                  </a:moveTo>
                  <a:cubicBezTo>
                    <a:pt x="164702" y="109990"/>
                    <a:pt x="174570" y="89728"/>
                    <a:pt x="191453" y="76486"/>
                  </a:cubicBezTo>
                  <a:lnTo>
                    <a:pt x="192500" y="75534"/>
                  </a:lnTo>
                  <a:lnTo>
                    <a:pt x="193739" y="74677"/>
                  </a:lnTo>
                  <a:cubicBezTo>
                    <a:pt x="216602" y="58406"/>
                    <a:pt x="241905" y="45867"/>
                    <a:pt x="268700" y="37529"/>
                  </a:cubicBezTo>
                  <a:cubicBezTo>
                    <a:pt x="266795" y="35529"/>
                    <a:pt x="264986" y="33433"/>
                    <a:pt x="263271" y="31338"/>
                  </a:cubicBezTo>
                  <a:cubicBezTo>
                    <a:pt x="246372" y="21520"/>
                    <a:pt x="228152" y="14175"/>
                    <a:pt x="209169" y="9526"/>
                  </a:cubicBezTo>
                  <a:cubicBezTo>
                    <a:pt x="189376" y="3742"/>
                    <a:pt x="168918" y="541"/>
                    <a:pt x="148304" y="1"/>
                  </a:cubicBezTo>
                  <a:cubicBezTo>
                    <a:pt x="127609" y="-53"/>
                    <a:pt x="107036" y="3162"/>
                    <a:pt x="87344" y="9526"/>
                  </a:cubicBezTo>
                  <a:cubicBezTo>
                    <a:pt x="61338" y="16700"/>
                    <a:pt x="36801" y="28404"/>
                    <a:pt x="14859" y="44101"/>
                  </a:cubicBezTo>
                  <a:cubicBezTo>
                    <a:pt x="5620" y="51212"/>
                    <a:pt x="146" y="62162"/>
                    <a:pt x="0" y="73819"/>
                  </a:cubicBezTo>
                  <a:lnTo>
                    <a:pt x="0" y="148400"/>
                  </a:lnTo>
                  <a:lnTo>
                    <a:pt x="164687" y="148400"/>
                  </a:lnTo>
                  <a:close/>
                </a:path>
              </a:pathLst>
            </a:custGeom>
            <a:solidFill>
              <a:srgbClr val="C55A1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3" name="Google Shape;683;p12"/>
            <p:cNvSpPr/>
            <p:nvPr/>
          </p:nvSpPr>
          <p:spPr>
            <a:xfrm>
              <a:off x="7135973" y="2287105"/>
              <a:ext cx="295275" cy="142875"/>
            </a:xfrm>
            <a:custGeom>
              <a:avLst/>
              <a:gdLst/>
              <a:ahLst/>
              <a:cxnLst/>
              <a:rect l="l" t="t" r="r" b="b"/>
              <a:pathLst>
                <a:path w="295275" h="142875" extrusionOk="0">
                  <a:moveTo>
                    <a:pt x="0" y="147830"/>
                  </a:moveTo>
                  <a:lnTo>
                    <a:pt x="0" y="73725"/>
                  </a:lnTo>
                  <a:cubicBezTo>
                    <a:pt x="45" y="62070"/>
                    <a:pt x="5544" y="51107"/>
                    <a:pt x="14859" y="44103"/>
                  </a:cubicBezTo>
                  <a:cubicBezTo>
                    <a:pt x="36757" y="28332"/>
                    <a:pt x="61308" y="16621"/>
                    <a:pt x="87344" y="9527"/>
                  </a:cubicBezTo>
                  <a:cubicBezTo>
                    <a:pt x="106995" y="3128"/>
                    <a:pt x="127543" y="-88"/>
                    <a:pt x="148209" y="2"/>
                  </a:cubicBezTo>
                  <a:cubicBezTo>
                    <a:pt x="168859" y="487"/>
                    <a:pt x="189355" y="3690"/>
                    <a:pt x="209169" y="9527"/>
                  </a:cubicBezTo>
                  <a:cubicBezTo>
                    <a:pt x="235573" y="15599"/>
                    <a:pt x="260319" y="27402"/>
                    <a:pt x="281654" y="44103"/>
                  </a:cubicBezTo>
                  <a:cubicBezTo>
                    <a:pt x="291244" y="50876"/>
                    <a:pt x="296819" y="61990"/>
                    <a:pt x="296513" y="73725"/>
                  </a:cubicBezTo>
                  <a:lnTo>
                    <a:pt x="296513" y="147830"/>
                  </a:lnTo>
                  <a:close/>
                </a:path>
              </a:pathLst>
            </a:custGeom>
            <a:solidFill>
              <a:srgbClr val="C55A1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4" name="Google Shape;684;p12"/>
            <p:cNvSpPr/>
            <p:nvPr/>
          </p:nvSpPr>
          <p:spPr>
            <a:xfrm>
              <a:off x="7210078" y="2118705"/>
              <a:ext cx="142875" cy="142875"/>
            </a:xfrm>
            <a:custGeom>
              <a:avLst/>
              <a:gdLst/>
              <a:ahLst/>
              <a:cxnLst/>
              <a:rect l="l" t="t" r="r" b="b"/>
              <a:pathLst>
                <a:path w="142875" h="142875" extrusionOk="0">
                  <a:moveTo>
                    <a:pt x="148209" y="74105"/>
                  </a:moveTo>
                  <a:cubicBezTo>
                    <a:pt x="148209" y="115031"/>
                    <a:pt x="115031" y="148209"/>
                    <a:pt x="74105" y="148209"/>
                  </a:cubicBezTo>
                  <a:cubicBezTo>
                    <a:pt x="33178" y="148209"/>
                    <a:pt x="0" y="115031"/>
                    <a:pt x="0" y="74105"/>
                  </a:cubicBezTo>
                  <a:cubicBezTo>
                    <a:pt x="0" y="33178"/>
                    <a:pt x="33178" y="0"/>
                    <a:pt x="74105" y="0"/>
                  </a:cubicBezTo>
                  <a:cubicBezTo>
                    <a:pt x="115031" y="0"/>
                    <a:pt x="148209" y="33178"/>
                    <a:pt x="148209" y="74105"/>
                  </a:cubicBezTo>
                  <a:close/>
                </a:path>
              </a:pathLst>
            </a:custGeom>
            <a:solidFill>
              <a:srgbClr val="C55A1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685" name="Google Shape;685;p12"/>
          <p:cNvSpPr txBox="1"/>
          <p:nvPr/>
        </p:nvSpPr>
        <p:spPr>
          <a:xfrm>
            <a:off x="2624816" y="7643475"/>
            <a:ext cx="2041800" cy="1323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000000"/>
                </a:solidFill>
                <a:latin typeface="Arial"/>
                <a:ea typeface="Arial"/>
                <a:cs typeface="Arial"/>
                <a:sym typeface="Arial"/>
              </a:rPr>
              <a:t>END</a:t>
            </a:r>
            <a:endParaRPr dirty="0"/>
          </a:p>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000000"/>
                </a:solidFill>
                <a:latin typeface="Arial"/>
                <a:ea typeface="Arial"/>
                <a:cs typeface="Arial"/>
                <a:sym typeface="Arial"/>
              </a:rPr>
              <a:t>USERS</a:t>
            </a:r>
            <a:endParaRPr sz="2000" b="1"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GB" sz="2000" b="1" dirty="0"/>
              <a:t>(Decision makers,...)</a:t>
            </a:r>
            <a:endParaRPr sz="2000" b="1" dirty="0"/>
          </a:p>
        </p:txBody>
      </p:sp>
      <p:sp>
        <p:nvSpPr>
          <p:cNvPr id="686" name="Google Shape;686;p12"/>
          <p:cNvSpPr/>
          <p:nvPr/>
        </p:nvSpPr>
        <p:spPr>
          <a:xfrm rot="10800000">
            <a:off x="4594663" y="6928384"/>
            <a:ext cx="519000" cy="2593200"/>
          </a:xfrm>
          <a:prstGeom prst="rightBrace">
            <a:avLst>
              <a:gd name="adj1" fmla="val 127095"/>
              <a:gd name="adj2" fmla="val 50000"/>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7" name="Google Shape;687;p12"/>
          <p:cNvSpPr/>
          <p:nvPr/>
        </p:nvSpPr>
        <p:spPr>
          <a:xfrm>
            <a:off x="11589269" y="6973912"/>
            <a:ext cx="2729400" cy="738533"/>
          </a:xfrm>
          <a:prstGeom prst="roundRect">
            <a:avLst>
              <a:gd name="adj" fmla="val 16667"/>
            </a:avLst>
          </a:prstGeom>
          <a:solidFill>
            <a:schemeClr val="accent1">
              <a:lumMod val="75000"/>
            </a:schemeClr>
          </a:solidFill>
          <a:ln w="19050">
            <a:solidFill>
              <a:schemeClr val="accent2">
                <a:lumMod val="75000"/>
              </a:schemeClr>
            </a:solid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GB" sz="2800" b="1" i="0" u="none" strike="noStrike" cap="none">
                <a:solidFill>
                  <a:srgbClr val="000000"/>
                </a:solidFill>
                <a:latin typeface="Calibri"/>
                <a:ea typeface="Calibri"/>
                <a:cs typeface="Calibri"/>
                <a:sym typeface="Calibri"/>
              </a:rPr>
              <a:t>Couche Service</a:t>
            </a:r>
            <a:endParaRPr sz="2800" b="1" i="0" u="none" strike="noStrike" cap="none">
              <a:solidFill>
                <a:srgbClr val="000000"/>
              </a:solidFill>
              <a:latin typeface="Calibri"/>
              <a:ea typeface="Calibri"/>
              <a:cs typeface="Calibri"/>
              <a:sym typeface="Calibri"/>
            </a:endParaRPr>
          </a:p>
        </p:txBody>
      </p:sp>
      <p:sp>
        <p:nvSpPr>
          <p:cNvPr id="688" name="Google Shape;688;p12"/>
          <p:cNvSpPr txBox="1"/>
          <p:nvPr/>
        </p:nvSpPr>
        <p:spPr>
          <a:xfrm>
            <a:off x="94516" y="3444243"/>
            <a:ext cx="1524600" cy="738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GB" sz="2100" b="0" i="0" u="none" strike="noStrike" cap="none">
                <a:solidFill>
                  <a:srgbClr val="CC4125"/>
                </a:solidFill>
                <a:latin typeface="Calibri"/>
                <a:ea typeface="Calibri"/>
                <a:cs typeface="Calibri"/>
                <a:sym typeface="Calibri"/>
              </a:rPr>
              <a:t>Plusieurs producteurs </a:t>
            </a:r>
            <a:endParaRPr sz="2100">
              <a:solidFill>
                <a:srgbClr val="CC4125"/>
              </a:solidFill>
            </a:endParaRPr>
          </a:p>
        </p:txBody>
      </p:sp>
      <p:cxnSp>
        <p:nvCxnSpPr>
          <p:cNvPr id="689" name="Google Shape;689;p12"/>
          <p:cNvCxnSpPr>
            <a:endCxn id="667" idx="1"/>
          </p:cNvCxnSpPr>
          <p:nvPr/>
        </p:nvCxnSpPr>
        <p:spPr>
          <a:xfrm rot="10800000" flipH="1">
            <a:off x="4926525" y="2618801"/>
            <a:ext cx="2082000" cy="2422200"/>
          </a:xfrm>
          <a:prstGeom prst="straightConnector1">
            <a:avLst/>
          </a:prstGeom>
          <a:noFill/>
          <a:ln w="38100" cap="flat" cmpd="sng">
            <a:solidFill>
              <a:srgbClr val="342524"/>
            </a:solidFill>
            <a:prstDash val="solid"/>
            <a:round/>
            <a:headEnd type="none" w="sm" len="sm"/>
            <a:tailEnd type="triangle" w="med" len="med"/>
          </a:ln>
        </p:spPr>
      </p:cxnSp>
      <p:cxnSp>
        <p:nvCxnSpPr>
          <p:cNvPr id="690" name="Google Shape;690;p12"/>
          <p:cNvCxnSpPr>
            <a:stCxn id="667" idx="2"/>
            <a:endCxn id="654" idx="0"/>
          </p:cNvCxnSpPr>
          <p:nvPr/>
        </p:nvCxnSpPr>
        <p:spPr>
          <a:xfrm>
            <a:off x="8294625" y="3003701"/>
            <a:ext cx="731700" cy="333900"/>
          </a:xfrm>
          <a:prstGeom prst="straightConnector1">
            <a:avLst/>
          </a:prstGeom>
          <a:noFill/>
          <a:ln w="38100" cap="flat" cmpd="sng">
            <a:solidFill>
              <a:srgbClr val="392A22"/>
            </a:solidFill>
            <a:prstDash val="solid"/>
            <a:round/>
            <a:headEnd type="none" w="med" len="med"/>
            <a:tailEnd type="triangle" w="med" len="med"/>
          </a:ln>
        </p:spPr>
      </p:cxnSp>
      <p:cxnSp>
        <p:nvCxnSpPr>
          <p:cNvPr id="691" name="Google Shape;691;p12"/>
          <p:cNvCxnSpPr/>
          <p:nvPr/>
        </p:nvCxnSpPr>
        <p:spPr>
          <a:xfrm>
            <a:off x="9190050" y="4080589"/>
            <a:ext cx="731700" cy="333900"/>
          </a:xfrm>
          <a:prstGeom prst="straightConnector1">
            <a:avLst/>
          </a:prstGeom>
          <a:noFill/>
          <a:ln w="38100" cap="flat" cmpd="sng">
            <a:solidFill>
              <a:srgbClr val="392A22"/>
            </a:solidFill>
            <a:prstDash val="solid"/>
            <a:round/>
            <a:headEnd type="none" w="med" len="med"/>
            <a:tailEnd type="triangle" w="med" len="med"/>
          </a:ln>
        </p:spPr>
      </p:cxnSp>
      <p:cxnSp>
        <p:nvCxnSpPr>
          <p:cNvPr id="692" name="Google Shape;692;p12"/>
          <p:cNvCxnSpPr/>
          <p:nvPr/>
        </p:nvCxnSpPr>
        <p:spPr>
          <a:xfrm>
            <a:off x="11222225" y="5113139"/>
            <a:ext cx="731700" cy="333900"/>
          </a:xfrm>
          <a:prstGeom prst="straightConnector1">
            <a:avLst/>
          </a:prstGeom>
          <a:noFill/>
          <a:ln w="38100" cap="flat" cmpd="sng">
            <a:solidFill>
              <a:srgbClr val="392A22"/>
            </a:solidFill>
            <a:prstDash val="solid"/>
            <a:round/>
            <a:headEnd type="none" w="med" len="med"/>
            <a:tailEnd type="triangle" w="med" len="med"/>
          </a:ln>
        </p:spPr>
      </p:cxnSp>
      <p:grpSp>
        <p:nvGrpSpPr>
          <p:cNvPr id="693" name="Google Shape;693;p12"/>
          <p:cNvGrpSpPr/>
          <p:nvPr/>
        </p:nvGrpSpPr>
        <p:grpSpPr>
          <a:xfrm>
            <a:off x="15381816" y="3237069"/>
            <a:ext cx="1209458" cy="1209472"/>
            <a:chOff x="3886200" y="4981573"/>
            <a:chExt cx="1924050" cy="1633539"/>
          </a:xfrm>
        </p:grpSpPr>
        <p:sp>
          <p:nvSpPr>
            <p:cNvPr id="694" name="Google Shape;694;p12"/>
            <p:cNvSpPr/>
            <p:nvPr/>
          </p:nvSpPr>
          <p:spPr>
            <a:xfrm>
              <a:off x="3886200" y="6081712"/>
              <a:ext cx="1924050" cy="533400"/>
            </a:xfrm>
            <a:prstGeom prst="flowChartMagneticDisk">
              <a:avLst/>
            </a:prstGeom>
            <a:solidFill>
              <a:srgbClr val="FF9900"/>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95" name="Google Shape;695;p12"/>
            <p:cNvSpPr/>
            <p:nvPr/>
          </p:nvSpPr>
          <p:spPr>
            <a:xfrm>
              <a:off x="3886200" y="5714999"/>
              <a:ext cx="1924050" cy="533400"/>
            </a:xfrm>
            <a:prstGeom prst="flowChartMagneticDisk">
              <a:avLst/>
            </a:prstGeom>
            <a:solidFill>
              <a:srgbClr val="FF9900"/>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96" name="Google Shape;696;p12"/>
            <p:cNvSpPr/>
            <p:nvPr/>
          </p:nvSpPr>
          <p:spPr>
            <a:xfrm>
              <a:off x="3886200" y="5348286"/>
              <a:ext cx="1924050" cy="533400"/>
            </a:xfrm>
            <a:prstGeom prst="flowChartMagneticDisk">
              <a:avLst/>
            </a:prstGeom>
            <a:solidFill>
              <a:srgbClr val="FF9900"/>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97" name="Google Shape;697;p12"/>
            <p:cNvSpPr/>
            <p:nvPr/>
          </p:nvSpPr>
          <p:spPr>
            <a:xfrm>
              <a:off x="3886200" y="4981573"/>
              <a:ext cx="1924050" cy="533400"/>
            </a:xfrm>
            <a:prstGeom prst="flowChartMagneticDisk">
              <a:avLst/>
            </a:prstGeom>
            <a:solidFill>
              <a:srgbClr val="FF9900"/>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698" name="Google Shape;698;p12"/>
          <p:cNvSpPr/>
          <p:nvPr/>
        </p:nvSpPr>
        <p:spPr>
          <a:xfrm>
            <a:off x="14924625" y="8143322"/>
            <a:ext cx="2572200" cy="7698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400" b="1">
                <a:latin typeface="Calibri"/>
                <a:ea typeface="Calibri"/>
                <a:cs typeface="Calibri"/>
                <a:sym typeface="Calibri"/>
              </a:rPr>
              <a:t>Analyse</a:t>
            </a:r>
            <a:endParaRPr sz="2400" b="1" i="0" u="none" strike="noStrike" cap="none">
              <a:solidFill>
                <a:srgbClr val="000000"/>
              </a:solidFill>
              <a:latin typeface="Calibri"/>
              <a:ea typeface="Calibri"/>
              <a:cs typeface="Calibri"/>
              <a:sym typeface="Calibri"/>
            </a:endParaRPr>
          </a:p>
        </p:txBody>
      </p:sp>
      <p:sp>
        <p:nvSpPr>
          <p:cNvPr id="699" name="Google Shape;699;p12"/>
          <p:cNvSpPr/>
          <p:nvPr/>
        </p:nvSpPr>
        <p:spPr>
          <a:xfrm>
            <a:off x="11648025" y="8143322"/>
            <a:ext cx="2572200" cy="7698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400" b="1">
                <a:latin typeface="Calibri"/>
                <a:ea typeface="Calibri"/>
                <a:cs typeface="Calibri"/>
                <a:sym typeface="Calibri"/>
              </a:rPr>
              <a:t>Interprétation</a:t>
            </a:r>
            <a:endParaRPr sz="2400" b="1" i="0" u="none" strike="noStrike" cap="none">
              <a:solidFill>
                <a:srgbClr val="000000"/>
              </a:solidFill>
              <a:latin typeface="Calibri"/>
              <a:ea typeface="Calibri"/>
              <a:cs typeface="Calibri"/>
              <a:sym typeface="Calibri"/>
            </a:endParaRPr>
          </a:p>
        </p:txBody>
      </p:sp>
      <p:sp>
        <p:nvSpPr>
          <p:cNvPr id="700" name="Google Shape;700;p12"/>
          <p:cNvSpPr/>
          <p:nvPr/>
        </p:nvSpPr>
        <p:spPr>
          <a:xfrm>
            <a:off x="8370950" y="8133572"/>
            <a:ext cx="2572200" cy="7698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400" b="1">
                <a:latin typeface="Calibri"/>
                <a:ea typeface="Calibri"/>
                <a:cs typeface="Calibri"/>
                <a:sym typeface="Calibri"/>
              </a:rPr>
              <a:t>Visualisation</a:t>
            </a:r>
            <a:endParaRPr sz="2400" b="1" i="0" u="none" strike="noStrike" cap="none">
              <a:solidFill>
                <a:srgbClr val="000000"/>
              </a:solidFill>
              <a:latin typeface="Calibri"/>
              <a:ea typeface="Calibri"/>
              <a:cs typeface="Calibri"/>
              <a:sym typeface="Calibri"/>
            </a:endParaRPr>
          </a:p>
        </p:txBody>
      </p:sp>
      <p:cxnSp>
        <p:nvCxnSpPr>
          <p:cNvPr id="701" name="Google Shape;701;p12"/>
          <p:cNvCxnSpPr/>
          <p:nvPr/>
        </p:nvCxnSpPr>
        <p:spPr>
          <a:xfrm>
            <a:off x="16204125" y="5269622"/>
            <a:ext cx="6600" cy="2949900"/>
          </a:xfrm>
          <a:prstGeom prst="straightConnector1">
            <a:avLst/>
          </a:prstGeom>
          <a:noFill/>
          <a:ln w="38100" cap="flat" cmpd="sng">
            <a:solidFill>
              <a:srgbClr val="342524"/>
            </a:solidFill>
            <a:prstDash val="solid"/>
            <a:round/>
            <a:headEnd type="none" w="sm" len="sm"/>
            <a:tailEnd type="triangle" w="med" len="med"/>
          </a:ln>
        </p:spPr>
      </p:cxnSp>
      <p:cxnSp>
        <p:nvCxnSpPr>
          <p:cNvPr id="702" name="Google Shape;702;p12"/>
          <p:cNvCxnSpPr>
            <a:stCxn id="698" idx="1"/>
            <a:endCxn id="699" idx="3"/>
          </p:cNvCxnSpPr>
          <p:nvPr/>
        </p:nvCxnSpPr>
        <p:spPr>
          <a:xfrm rot="10800000">
            <a:off x="14220225" y="8528222"/>
            <a:ext cx="704400" cy="0"/>
          </a:xfrm>
          <a:prstGeom prst="straightConnector1">
            <a:avLst/>
          </a:prstGeom>
          <a:noFill/>
          <a:ln w="38100" cap="flat" cmpd="sng">
            <a:solidFill>
              <a:srgbClr val="342524"/>
            </a:solidFill>
            <a:prstDash val="solid"/>
            <a:round/>
            <a:headEnd type="none" w="med" len="med"/>
            <a:tailEnd type="triangle" w="med" len="med"/>
          </a:ln>
        </p:spPr>
      </p:cxnSp>
      <p:cxnSp>
        <p:nvCxnSpPr>
          <p:cNvPr id="703" name="Google Shape;703;p12"/>
          <p:cNvCxnSpPr/>
          <p:nvPr/>
        </p:nvCxnSpPr>
        <p:spPr>
          <a:xfrm rot="10800000">
            <a:off x="10943625" y="8528222"/>
            <a:ext cx="704400" cy="0"/>
          </a:xfrm>
          <a:prstGeom prst="straightConnector1">
            <a:avLst/>
          </a:prstGeom>
          <a:noFill/>
          <a:ln w="38100" cap="flat" cmpd="sng">
            <a:solidFill>
              <a:srgbClr val="342524"/>
            </a:solidFill>
            <a:prstDash val="solid"/>
            <a:round/>
            <a:headEnd type="none" w="med" len="med"/>
            <a:tailEnd type="triangle" w="med" len="med"/>
          </a:ln>
        </p:spPr>
      </p:cxnSp>
      <p:cxnSp>
        <p:nvCxnSpPr>
          <p:cNvPr id="704" name="Google Shape;704;p12"/>
          <p:cNvCxnSpPr/>
          <p:nvPr/>
        </p:nvCxnSpPr>
        <p:spPr>
          <a:xfrm rot="10800000">
            <a:off x="6233525" y="7226222"/>
            <a:ext cx="2002200" cy="1225800"/>
          </a:xfrm>
          <a:prstGeom prst="straightConnector1">
            <a:avLst/>
          </a:prstGeom>
          <a:noFill/>
          <a:ln w="38100" cap="flat" cmpd="sng">
            <a:solidFill>
              <a:srgbClr val="342524"/>
            </a:solidFill>
            <a:prstDash val="solid"/>
            <a:round/>
            <a:headEnd type="none" w="med" len="med"/>
            <a:tailEnd type="triangle" w="med" len="med"/>
          </a:ln>
        </p:spPr>
      </p:cxnSp>
      <p:cxnSp>
        <p:nvCxnSpPr>
          <p:cNvPr id="705" name="Google Shape;705;p12"/>
          <p:cNvCxnSpPr/>
          <p:nvPr/>
        </p:nvCxnSpPr>
        <p:spPr>
          <a:xfrm rot="10800000">
            <a:off x="6012650" y="8237672"/>
            <a:ext cx="2205900" cy="280800"/>
          </a:xfrm>
          <a:prstGeom prst="straightConnector1">
            <a:avLst/>
          </a:prstGeom>
          <a:noFill/>
          <a:ln w="38100" cap="flat" cmpd="sng">
            <a:solidFill>
              <a:srgbClr val="342524"/>
            </a:solidFill>
            <a:prstDash val="solid"/>
            <a:round/>
            <a:headEnd type="none" w="med" len="med"/>
            <a:tailEnd type="triangle" w="med" len="med"/>
          </a:ln>
        </p:spPr>
      </p:cxnSp>
      <p:cxnSp>
        <p:nvCxnSpPr>
          <p:cNvPr id="706" name="Google Shape;706;p12"/>
          <p:cNvCxnSpPr/>
          <p:nvPr/>
        </p:nvCxnSpPr>
        <p:spPr>
          <a:xfrm flipH="1">
            <a:off x="6041750" y="8518472"/>
            <a:ext cx="2176800" cy="759600"/>
          </a:xfrm>
          <a:prstGeom prst="straightConnector1">
            <a:avLst/>
          </a:prstGeom>
          <a:noFill/>
          <a:ln w="38100" cap="flat" cmpd="sng">
            <a:solidFill>
              <a:srgbClr val="342524"/>
            </a:solidFill>
            <a:prstDash val="solid"/>
            <a:round/>
            <a:headEnd type="none" w="med" len="med"/>
            <a:tailEnd type="triangle" w="med" len="med"/>
          </a:ln>
        </p:spPr>
      </p:cxnSp>
      <p:cxnSp>
        <p:nvCxnSpPr>
          <p:cNvPr id="2" name="Google Shape;690;p12">
            <a:extLst>
              <a:ext uri="{FF2B5EF4-FFF2-40B4-BE49-F238E27FC236}">
                <a16:creationId xmlns:a16="http://schemas.microsoft.com/office/drawing/2014/main" id="{D0341A5A-1314-46EB-EB98-35C235914B00}"/>
              </a:ext>
            </a:extLst>
          </p:cNvPr>
          <p:cNvCxnSpPr>
            <a:cxnSpLocks/>
            <a:stCxn id="660" idx="3"/>
            <a:endCxn id="644" idx="1"/>
          </p:cNvCxnSpPr>
          <p:nvPr/>
        </p:nvCxnSpPr>
        <p:spPr>
          <a:xfrm flipV="1">
            <a:off x="13410900" y="3900213"/>
            <a:ext cx="1312750" cy="1904712"/>
          </a:xfrm>
          <a:prstGeom prst="straightConnector1">
            <a:avLst/>
          </a:prstGeom>
          <a:noFill/>
          <a:ln w="38100" cap="flat" cmpd="sng">
            <a:solidFill>
              <a:srgbClr val="392A22"/>
            </a:solidFill>
            <a:prstDash val="solid"/>
            <a:round/>
            <a:headEnd type="none" w="med" len="med"/>
            <a:tailEnd type="triangle" w="med" len="med"/>
          </a:ln>
        </p:spPr>
      </p:cxnSp>
    </p:spTree>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49.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50.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51.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52.png"/></Relationships>
</file>

<file path=ppt/webextensions/_rels/webextension5.xml.rels><?xml version="1.0" encoding="UTF-8" standalone="yes"?>
<Relationships xmlns="http://schemas.openxmlformats.org/package/2006/relationships"><Relationship Id="rId1" Type="http://schemas.openxmlformats.org/officeDocument/2006/relationships/image" Target="../media/image53.png"/></Relationships>
</file>

<file path=ppt/webextensions/webextension1.xml><?xml version="1.0" encoding="utf-8"?>
<we:webextension xmlns:we="http://schemas.microsoft.com/office/webextensions/webextension/2010/11" id="{51e9d65b-f41f-4cd2-8d8a-2dca38e02f73}">
  <we:reference id="WA200003233" version="2.0.0.3" store="en-GB" storeType="OMEX"/>
  <we:alternateReferences/>
  <we:properties>
    <we:property name="Microsoft.Office.CampaignId" value="&quot;none&quot;"/>
    <we:property name="backgroundColor" value="&quot;#FFFFFF&quot;"/>
    <we:property name="bookmark" value="&quot;H4sIAAAAAAAAA+1Y227jNhD9lUAvaQE7oG6UlLdtLm3QpAjiRYpiYQS8jGzuypIg0akdwx/U7+iPdUhJjuNk7aTtAm1g+MXkDIdnZs4MB1o4UtVlxua/sAk4x85AjXLQB67Tc/Jm54ei+DJh1RcmUwj92Ic0IL7PU5pQilpFqVWR187xwtGsGoG+VfWUZcYcbn4a9hyWZddsZFYpy2roOSVUdZGzTD1Ao4wiXU1h2XNgVmZFxYzJgWYajNl7VMc1QnGPfLyRCa3uYQBCN7s3UBaVbtcQEirjSEaCcy4TP/DA+FI3Ugtzt7651AI7KXLNVI4AzJ7nytALfJpGFEKPBh5NmNmvVT7KWlcez36clyZ8aoK+mzjxz3ijsbNcoqMRjyURHiGQgAgoT1I/MWdTlen2Oj4/m5UVxnDRpeLcCgOahGHKIkaoFyU8IjFwvEA3951g1EZFpQRisfGsoG7Ct3BOimw6sf/OnuwPimkl4AZSK8q10nO0NAFM511tZfWde+c5Bvh1VWD+rEKmOGQZ3EkorWhc/H5SAd4vnWN32duAnfjCJbEUhMcBC71IBIR9DXYTBYPmtku+13POq2Jiw9Fy1Wiu0F4WePQUrXxkHDHxwE1Sz437JAmTfhCA6POAh/00TrzQd2nIowCPN0kiS6Tpr2OowJrHrEul29hcbMSrblVeEclmYYFuRO43YBXu4a23LJvaQkGjlwqdbihkt1HRI557aTSHyJrhcjOhPyk8UInx/BLuIXsOZyV/LurQ3LJKNfXWon0dOc4VFvCdZJpZ39qMrIw5T9yVppKN2hoex+Tq4HHDiFsvuvBsMKrnCCbGIE8fG1aTDCVtFQq870I2PJ+UiKTuWN+tflY5yom5KNVvL4gNiqUCK5jEoi/iIO4HnMo+ZyLs414YYx8RPoOvJL7n3KjR2ELYknTbKJ62ZyNyDBEWXeF8kPcsFxigTW58GI0qGLGOx2f/oBNsJHvNH82mswN5qHKhJCAMKz+f5m1vdjeTSNaQb+tU75TYV/iejJ8x+7VB+beSdvPnHyNz9DkO02G2vmYZPoYnY1bpJy9a81SYPw9F26LL5joFVn5vmH2lLFqwj9qLxHfdIy/GH41cLCHqufTUsUXQnGezHedpEh/5SRIQPBv4xHdPmyoaGhvN2IBh+Lw2C7ThnlvM75x0Ngpj7DtZ13tqyLopCt0311+x0gge8Rx1ZDEa377Fvo6025rn4Y8Vy+XBWa0Pu+T3kJ+aWaPHn5zBdPLdmn+bHex7Z2je5WYCeYR8tbKwWKvKNwwDb3Jx2L111qsLDZPupQNjRrUP3/8zH6tytlQjqLNSaVhqijV2XeJxnkqSJtxPIUjJfjzej8f78Xg/Hu/H4/dK7P/GeLytb3/rEXnniOuuT8QD9QA79LH2jhKPJhENXI+Q/US8MRHjbswZpV6ITSKkMhJxBNKzHXNbljXMNC9mzz/sSRAA0vVY6vpEBj4Vafz3raUhS2IpcfoRLPF8JlgQ7LRWj1n5wifHOIii1AXuS+KGlOGUJHZ/vnzRljX3EreLqa5LJuCa5fACx5GnOOiB3MFZ+5l4xdPl8i9eOegMpBYAAA==&quot;"/>
    <we:property name="creatorSessionId" value="&quot;25e7d79c-5a82-48fe-ac7b-e45b3c7bea35&quot;"/>
    <we:property name="creatorTenantId" value="&quot;95f889ab-c4c6-4cd0-8aab-0944d5545450&quot;"/>
    <we:property name="creatorUserId" value="&quot;1003200233E5A573&quot;"/>
    <we:property name="datasetId" value="&quot;4bbb29ec-ef92-48f1-98a6-b8f1a57ce31e&quot;"/>
    <we:property name="embedUrl" value="&quot;/reportEmbed?reportId=d4c32ae8-7714-4530-802a-1e9f817afc6b&amp;config=eyJjbHVzdGVyVXJsIjoiaHR0cHM6Ly9XQUJJLU5PUlRILUVVUk9QRS1yZWRpcmVjdC5hbmFseXNpcy53aW5kb3dzLm5ldCIsImVtYmVkRmVhdHVyZXMiOnsibW9kZXJuRW1iZWQiOnRydWUsInVzYWdlTWV0cmljc1ZOZXh0Ijp0cnVlfX0%3D&amp;disableSensitivityBanner=true&quot;"/>
    <we:property name="initialStateBookmark" value="&quot;H4sIAAAAAAAAA+1Y227jNhD9lUAvfbEDkqJueUtzQRdJdoNkkaIoAoOXkc2FLAkSndoJ/EH9jv5Yh5Sci52N0xtQBEZezBly5nDmzHCih0Cbti7E4rOYQnAQXJtxCXaPBoOg7CQ/fvlydnF4dTb6fHhxguKqtqYq2+DgIbCiGYO9Me1MFO48Cn+9HQSiKC7F2K1yUbQwCGpo2qoUhbmHbjOqbDOD5SCAeV1UjXAmr62w4Mze4XZco2+6H6JHoay5g2tQtpNeQV01tl9DRGKdJjpRUkqdhZyBA992Wg9z+37n1AM7qkorTIkAnIxRHTEexnkSQ8RizuJMOHlrynHRX+Xp7NdF7eJlpnh3Fyf5DT06O8slXjSVIo5ZpEBHMTpPE9Bsqy0Lcyur+aY1DQpAUyZyGhKNEFWe/n1riUw1UYwQyEDxWGZ5mLnTuSlsHwq5OJnXDeb3YcWLU6/kcRZFuUgEiVmSyYSkINGB7TweYUbHVWMUovG5bqDtUvsQHFXFbOp/nbyQX1ezRsEV5F5VWmMXaGkKSLVR63XtiI5Y4IBfNhVyy28ojISigJGG2qsm1W9HDaB/HRzQ5WANdhYqSlKtiEy5iFiiOBHfg91FwaG5WRGTDYLTppr6cPSF43Y+oj2v8OgxWvkqJGKSnGY5o+mQZFE25BzUUHIZDfM0Y1FI40gmHI93aSJLLKGfJ9CAN4+M1Mb2sfm0Fq+23/KOSHYLD3Qtcr+AaFCGXm9EMfNFjEbPDV66I5EX40ZGGD13O2+RNbfL9YT+ZPBAoyaLc7iDYhPOo35TtUJzIxrT9YIe7fvIcWqwuYy0sMLfrc/Io7HgxXW16zJu2zM8gcvV3pPAqftbrMKzxqhBoISagD5+6p5dMoz2dajQ3yfd8XxaI5J2xfrV6syUqCfOUW7/ekGsUSxXWMEkVUOV8nTIZayHUqhoiLIoxR6nQgHfSfwguDLjiYfwRtK7tvPirXCqwBHhYVU4h/pOlNjiNor9cDxuYCxWPD75B51gLdnP7mPFbL6nfzClMhoQhtefzsr+3aDrSSTPkL/VqT4osS/wrZtsMPu9Qfm3knb1x+9jd3QTh+swb75nBT7URxPR2BcvWvdUuB/3Vd+i686dAa+/c8y+MB4t+EftVeJTus9S/IsTiiUUMxofB74IuvNivuV8nKX7YZZxgmd5SEJ63FXRrbPRjTQYhm/P5pQ+3AuP+YOT7taHUqSUEiZlrkmeyTAHnpPd4LEbPHaDx27w2A0eH5XY/4/B462+/V8PH1uHB/p81rg297BlP9befsbiLIk5xf/jd7PG5qyRRyJLtcYJQ4mMhUIJzn3HfCvL7UTUr33M4UmSU5ChJjSKBU4iavuHoVdteXOv8aea2bYWCi5FCa/wCLkgSg16Cy/8B7ieSqY12LC3HHCf5R65s1z+CdvEEjgfFAAA&quot;"/>
    <we:property name="isFiltersActionButtonVisible" value="true"/>
    <we:property name="pageDisplayName" value="&quot;aucours du 2021&quot;"/>
    <we:property name="pageName" value="&quot;ReportSectione506d87d7cbbbd9342e1&quot;"/>
    <we:property name="reportEmbeddedTime" value="&quot;2023-02-17T13:20:22.279Z&quot;"/>
    <we:property name="reportName" value="&quot;Dashboard2&quot;"/>
    <we:property name="reportState" value="&quot;CONNECTED&quot;"/>
    <we:property name="reportUrl" value="&quot;/groups/me/reports/d4c32ae8-7714-4530-802a-1e9f817afc6b/ReportSectione506d87d7cbbbd9342e1?bookmarkGuid=e0de5428-2629-47f7-9a8b-bfa3923880fb&amp;bookmarkUsage=1&amp;ctid=95f889ab-c4c6-4cd0-8aab-0944d5545450&amp;fromEntryPoint=export&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c6708c15-c2a2-4f50-b414-ed4abd0c5725}">
  <we:reference id="WA200003233" version="2.0.0.3" store="en-GB" storeType="OMEX"/>
  <we:alternateReferences/>
  <we:properties>
    <we:property name="Microsoft.Office.CampaignId" value="&quot;none&quot;"/>
    <we:property name="backgroundColor" value="&quot;#FFFFFF&quot;"/>
    <we:property name="bookmark" value="&quot;H4sIAAAAAAAAA9VVS27bMBC9isFNN0ZBWvJH2aWuuyoKIw6yKYxgSI1UJhQpUJRrN/CBeo5erEPKbZo0aFYpkJXJN8N5bz4e3bFSd62BwydokJ2xja4thpFgY2YH5J1ztw3420JlmZC8mGZVpjKQmeRT8nJt0M527OyOBfA1hivd9WBiOAI/M6ygLCWoiSw5VGqaIxZsO2ZgzBrq6FOB6XDMWvSds2D0NxxCkCn4Ho9jhvvWOA+RaBMgYCTbkTvdSaB4m5EOUEHvcIMqDOgFts6H072aCcHlTHDB5zybYD7BBb3pBmsS/7x/JE3Cls4G0JYEROzJBAnvtK3NKZX7t5eHNhZVN5R7rJ68IcYY53ikRDOAohJiUeR5xosJB1Qp2UqbcKKTh9W+9VRZqvcQa0kVqZ3XinhSrTx2Q2nu2NKZvkmn1QN843qv8AKrZLJBhwNFKiHAteDXsPPasCho7R31JRnf//jegg/YoA3J9sV9XXok8pKd8eP4t57zcgdWEfpYzHlde6whnK6rl1J6Cf1+VL7RVukSSUmyf+jtaTT43+K3hPyzXw20D7v1a+CI9uaPKTr14pD683LF36ZpEbyaTKRQvKpmUhZZJebZq5uW/6TnArtAJKlRow6spn8wRXxC2uuchQUWi3w+y+Usn4OYTtWCz57dQgH3Qbr94z2UAt4jrEHa6/Hg+tC1oHANFlNW7aBK47AJ9y3YMlYxnX38/ahpFAfqKzB9ZE37niUSUqOlwWcexK8AS7Jirsefh3gmCbMGAAA=&quot;"/>
    <we:property name="creatorSessionId" value="&quot;1f494ad8-7b1d-43c9-b1b7-b9b0dd7e4f65&quot;"/>
    <we:property name="creatorTenantId" value="&quot;95f889ab-c4c6-4cd0-8aab-0944d5545450&quot;"/>
    <we:property name="creatorUserId" value="&quot;1003200233E5A573&quot;"/>
    <we:property name="datasetId" value="&quot;4bbb29ec-ef92-48f1-98a6-b8f1a57ce31e&quot;"/>
    <we:property name="embedUrl" value="&quot;/reportEmbed?reportId=d4c32ae8-7714-4530-802a-1e9f817afc6b&amp;config=eyJjbHVzdGVyVXJsIjoiaHR0cHM6Ly9XQUJJLU5PUlRILUVVUk9QRS1yZWRpcmVjdC5hbmFseXNpcy53aW5kb3dzLm5ldCIsImVtYmVkRmVhdHVyZXMiOnsibW9kZXJuRW1iZWQiOnRydWUsInVzYWdlTWV0cmljc1ZOZXh0Ijp0cnVlfX0%3D&amp;disableSensitivityBanner=true&quot;"/>
    <we:property name="initialStateBookmark" value="&quot;H4sIAAAAAAAAA9VVQW7bMBD8isFLL0Yh27Jl5+a67iVNYthBLkUQrMiVwoAiCYpy7Qb+T/uOfCxLSm2apqhPQduTyF3u7CxnBN4zIWurYH8OFbITtpGlRt8bsD7TbeTdxcXp2Xx9enM+P1tS2Fgvja7ZyT3z4Er0V7JuQIV6Cn667jNQagVl2BWgauwzi642GpT8gu1hSnnX4KHPcGeVcRAgNx48BtgtHac99R68HVFH4F5ucYPct9E1WuN8t8d8Np0AJjiC0WicFWIGSDV1m400j58PTSOxhdEepCYCISZENkxhIiBNC8gQilmRh3gtdam6UZ5qL/c23JesaPZwT/kddQw4hwMNOp0RxCxLcZiPcTadpuk4O4pV34L9DVaSFoNiAkIk44lIkhEMITmK5XHnc7N7iZaNQSBPp5nIIckTGCYDEaoLqXx3Efl+ubOO1CXNW7QFaVUaJzl1iio6rFvR7tnCqKaKq+Wz+MY0juMai5jSXvo9IQnwcDMY3hAHFuisnCG/xNT7h28WnMcKtY+5W/N54ZBaE8Hk0P/BZi62oDlFf6UyL0uHJfhuu3wdnpfQ7HoCe9w05F3fOOxtgXNJlg/ByqqHr2TtUPWh0Z2Nk5cDXVPkjxpWYJ/r9/3nIDJ3Pzm+U2cfFXstOa5bXw+yYko/0piMOMxGPOGYHXXPX9bLR73eSM2lQOJxXJn+P2X8/88n0SpPfFiF9HKEhWl8bYHjCjRGFrbFkRjP0f2CFii6tQvfj5KM1Q59BaoJ88Z3hsUmdA8yV3ikILw+LNKK7B4BScDKNwYHAAA=&quot;"/>
    <we:property name="isFiltersActionButtonVisible" value="true"/>
    <we:property name="pageDisplayName" value="&quot;le 12 dec&quot;"/>
    <we:property name="pageName" value="&quot;ReportSectioneb986ae0e3a3357fd9ae&quot;"/>
    <we:property name="reportEmbeddedTime" value="&quot;2023-02-17T13:20:57.431Z&quot;"/>
    <we:property name="reportName" value="&quot;Dashboard2&quot;"/>
    <we:property name="reportState" value="&quot;CONNECTED&quot;"/>
    <we:property name="reportUrl" value="&quot;/groups/me/reports/d4c32ae8-7714-4530-802a-1e9f817afc6b/ReportSectioneb986ae0e3a3357fd9ae?bookmarkGuid=e522c22d-78ab-43cd-bf9c-7fa7c8abe0a3&amp;bookmarkUsage=1&amp;ctid=95f889ab-c4c6-4cd0-8aab-0944d5545450&amp;fromEntryPoint=export&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9e144a38-fa41-4e9c-97af-619ffb89ef21}">
  <we:reference id="WA200003233" version="2.0.0.3" store="en-GB" storeType="OMEX"/>
  <we:alternateReferences/>
  <we:properties>
    <we:property name="Microsoft.Office.CampaignId" value="&quot;none&quot;"/>
    <we:property name="creatorTenantId" value="&quot;95f889ab-c4c6-4cd0-8aab-0944d5545450&quot;"/>
    <we:property name="reportUrl" value="&quot;/groups/me/reports/d4c32ae8-7714-4530-802a-1e9f817afc6b/ReportSection2b8693e617d405857855?bookmarkGuid=7c6d3248-0666-42f7-a8b9-5840ff81ec43&amp;bookmarkUsage=1&amp;ctid=95f889ab-c4c6-4cd0-8aab-0944d5545450&amp;fromEntryPoint=export&quot;"/>
    <we:property name="reportState" value="&quot;CONNECTED&quot;"/>
    <we:property name="reportEmbeddedTime" value="&quot;2023-02-17T13:21:49.186Z&quot;"/>
    <we:property name="creatorSessionId" value="&quot;5ddf7192-ea99-46ac-b100-406fd9a11d83&quot;"/>
    <we:property name="creatorUserId" value="&quot;1003200233E5A573&quot;"/>
    <we:property name="reportName" value="&quot;Dashboard2&quot;"/>
    <we:property name="isFiltersActionButtonVisible" value="true"/>
    <we:property name="initialStateBookmark" value="&quot;H4sIAAAAAAAAA51SwWrDMAz9leFzGYnTxO5u3dhpW1va0UsZQ0mUzMO1TeyWdqX/PjkZFMagsIttPUvvPQmdWK2803CcwRbZHVup1mC4SdmImQG5n8+fXqbLp/fZ9OWRYOuCssazuxML0LUY1srvQMd6AjdvIwZaL6CNUQPa44g57Lw1oNUXDsn0FbodnkcMD07bDiLlKkDASLundIpJO73NSBGqoPa4wioM6BKd7cJPzEtZTDIsUlGPk1zmQuY51fjht7d5PT+K9sYerAmgDBmIGKYTwDQrhCxEJZoKAOuIe2Va/dPKpfb16OK81JZ6j3MqP0kx8pzP1GhGRFnCM8FrLppMykbm/+WqxjmUjeCiSgU2hUwKft2X/wD3BxdyTHmSNKJMirqq+aSWxVWugIdQ2sNvtp7wgrAt0n7Eh90F76DCBRiKNyfmOktLERQOcz44MPUwW3p38X5WAbtBeg16F1X7bWK9CLlRpcYrBXHHWG/rLR7fqATHsOwCAAA=&quot;"/>
    <we:property name="bookmark" value="&quot;H4sIAAAAAAAAA51SwWrDMAz9leFzGYnTxO5u3dhpW1va0UsZQ0mUzMO1TeyWdqX/PjkZFMagsIttPUvvPQmdWK2803CcwRbZHVup1mC4SdmImQG5n8+fXqbLp/fZ9OWRYOuCssazuxML0LUY1srvQMd6AjdvIwZaL6CNUQPa44g57Lw1oNUXDsn0FbodnkcMD07bDiLlKkDASLundIpJO73NSBGqoPa4wioM6BKd7cJPzEtZTDIsUlGPk1zmQuY51fjht7d5PT+K9sYerAmgDBmIGKYTwDQrhCxEJZoKAOuIe2Va/dPKpfb16OK81JZ6j3MqP0kx8pzP1GhGRFnCM8FrLppMykbm/+WqxjmUjeCiSgU2hUwKft2X/wD3BxdyTHmSNKJMirqq+aSWxVWugIdQ2sNvtp7wgrAt0n7Eh90F76DCBRiKNyfmOktLERQOcz44MPUwW3p38X5WAbtBeg16F1X7bWK9CLlRpcYrBXHHWG/rLR7fqATHsOwCAAA=&quot;"/>
    <we:property name="embedUrl" value="&quot;/reportEmbed?reportId=d4c32ae8-7714-4530-802a-1e9f817afc6b&amp;config=eyJjbHVzdGVyVXJsIjoiaHR0cHM6Ly9XQUJJLU5PUlRILUVVUk9QRS1yZWRpcmVjdC5hbmFseXNpcy53aW5kb3dzLm5ldCIsImVtYmVkRmVhdHVyZXMiOnsibW9kZXJuRW1iZWQiOnRydWUsInVzYWdlTWV0cmljc1ZOZXh0Ijp0cnVlfX0%3D&amp;disableSensitivityBanner=true&quot;"/>
    <we:property name="datasetId" value="&quot;4bbb29ec-ef92-48f1-98a6-b8f1a57ce31e&quot;"/>
    <we:property name="pageName" value="&quot;ReportSection2b8693e617d405857855&quot;"/>
    <we:property name="pageDisplayName" value="&quot;le 12 dec impactss&quot;"/>
    <we:property name="backgroundColor" value="&quot;#FFFFFF&quot;"/>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ec198f62-ef5e-4d07-963b-7dd15cefff7f}">
  <we:reference id="WA200003233" version="2.0.0.3" store="en-GB" storeType="OMEX"/>
  <we:alternateReferences/>
  <we:properties>
    <we:property name="Microsoft.Office.CampaignId" value="&quot;none&quot;"/>
    <we:property name="backgroundColor" value="&quot;#FFFFFF&quot;"/>
    <we:property name="bookmark" value="&quot;H4sIAAAAAAAAA9VVS27bMBC9SsBNN0ZBSrJkZ5e66aoogjjIpgiCITVSmVCkQFGu3cAH6jl6sQ4pp2nSolmlQFYm3wznvfl4dMdqPfQGdp+gQ3bM1rq1GI4EmzE7Ie+cu+3A3xaYNXlVV6WSMC8rhELOycv1QTs7sOM7FsC3GC71MIKJ4Qj8fDVjYMwZtPHWgBlwxnr0g7Ng9DecnMkU/Ij7GcNtb5yHGHIdIGAMuyF3upMU8TYnRlBBb3CNKkzoOfbOh8O9KYXgshRc8IrnGRYZLujNMFmTzOf9I2kStnI2gLYkIGLYQF1LUJmsOTRqXiAuIz5o25pDKg9vL3Z9LJ/uKPdYJ3lDjDHOfk+J5gDLRojFsihyvsw4oErJNtqEA53cnW57TzWkyk6xVlSR1nmtiCfVyuMwleaOrZwZu3Q6fYSv3egVnmOTTDbosKNINQS4FvwaNl4bFgWdeUd9Scb3P7734AN2aEOyfXFfVx6JvGbHfD/7peek3oBVhD4Vc9K2HlsIh+vpSym9gHF7VL/RVukaSUmyfxjtYTT4n+KvCPlnvzroH3frfuCI9ua3KTr0Ypf683LFv0rTIniTZVIo3jSllMu8EVX+6qblP+k5xyEQSWrU0QBW0z+YIv5F2uuchQUuF0VVFrIsKhDzuVrw8tktFHAbpNs+3UMp4APCOqQNHg9uDEMPCs/AYsqqn1RpnDbhtgdbxyqms4+/HzWN4kR9CWaMrGnfs0RCarQ0+MyD+BVgSVbMdf8TmdcdJJ0GAAA=&quot;"/>
    <we:property name="creatorSessionId" value="&quot;d2e7c21f-6618-4a1a-a2b7-af0942b60a20&quot;"/>
    <we:property name="creatorTenantId" value="&quot;95f889ab-c4c6-4cd0-8aab-0944d5545450&quot;"/>
    <we:property name="creatorUserId" value="&quot;1003200233E5A573&quot;"/>
    <we:property name="datasetId" value="&quot;4bbb29ec-ef92-48f1-98a6-b8f1a57ce31e&quot;"/>
    <we:property name="embedUrl" value="&quot;/reportEmbed?reportId=d4c32ae8-7714-4530-802a-1e9f817afc6b&amp;config=eyJjbHVzdGVyVXJsIjoiaHR0cHM6Ly9XQUJJLU5PUlRILUVVUk9QRS1yZWRpcmVjdC5hbmFseXNpcy53aW5kb3dzLm5ldCIsImVtYmVkRmVhdHVyZXMiOnsibW9kZXJuRW1iZWQiOnRydWUsInVzYWdlTWV0cmljc1ZOZXh0Ijp0cnVlfX0%3D&amp;disableSensitivityBanner=true&quot;"/>
    <we:property name="initialStateBookmark" value="&quot;H4sIAAAAAAAAA9VVzY7aMBB+FeRLL6iykxB+bpTSy3Z3Eaz2UiE0SSapV8aOHIdCEQ/U5+iLdezQbndbldNW2hP2N575vvlhcmSFbGoFhxvYIpuwlaw0up5gfaY75N3t7dX1dHm1uZlezwk2tZNGN2xyZA5she5eNi0o70/gp3WfgVILqPytBNVgn9VoG6NBya/YPSaTsy2e+gz3tTIWfMiVA4c+7I6e0524xduYGCF3cocrzF2HLrE21p3vZSoEz1LBBR/yOMIkwhH5NJ01yLz83pMGYTOjHUhNAjyGJRRFBnmUFRzKfJAgjj3eSF2pcyqPvneH2tdLbil3X6fsgRh9nNOJEo0BxqUQo3GSxHwcccA8JFtK5c502WG+ry3VkCrbxZpRRSpjZU48oVYWm640RzYzqt2G0/wJvjKtzXGJZTBpJ92BIhXgYCP4BnZWKuYFLayhvgTj++/farAOt6hdsH02X2YWibxgE37q/9IzLXagc0Kfi5lWlcUK3Pk6fymld9Due8UbqXNZICkJ9g+tPo8G/1P8mpB/9msL9dNu/Rw4on34bYrOvTiE/rxc8ddhWgQvoygTOS/LNMvGcSmG8aublv+kZ4mNI5LQqF4DWtI/mCL+RdrrnIURjkfJME2yNBmCGAzyEU8vbiGHe5eZ/fM9FAI+ImyLtMH9wbSuqSHHBWgMWdWdKondJtzXoAtfxXC2/vejpFHsqO9BtZ417HsWSEiNzBRecPBfARZk+VxPPwAQuyh5jgYAAA==&quot;"/>
    <we:property name="isFiltersActionButtonVisible" value="true"/>
    <we:property name="pageDisplayName" value="&quot;le 10 avril&quot;"/>
    <we:property name="pageName" value="&quot;ReportSectionf6110b610107032e42e8&quot;"/>
    <we:property name="reportEmbeddedTime" value="&quot;2023-02-17T13:22:14.855Z&quot;"/>
    <we:property name="reportName" value="&quot;Dashboard2&quot;"/>
    <we:property name="reportState" value="&quot;CONNECTED&quot;"/>
    <we:property name="reportUrl" value="&quot;/groups/me/reports/d4c32ae8-7714-4530-802a-1e9f817afc6b/ReportSectionf6110b610107032e42e8?bookmarkGuid=d29fa806-d594-4258-a77d-7a7a31c7bff8&amp;bookmarkUsage=1&amp;ctid=95f889ab-c4c6-4cd0-8aab-0944d5545450&amp;fromEntryPoint=export&quot;"/>
  </we:properties>
  <we:bindings/>
  <we:snapshot xmlns:r="http://schemas.openxmlformats.org/officeDocument/2006/relationships" r:embed="rId1"/>
</we:webextension>
</file>

<file path=ppt/webextensions/webextension5.xml><?xml version="1.0" encoding="utf-8"?>
<we:webextension xmlns:we="http://schemas.microsoft.com/office/webextensions/webextension/2010/11" id="{821a0b26-fd7c-402e-92be-b828c6befddc}">
  <we:reference id="WA200003233" version="2.0.0.3" store="en-GB" storeType="OMEX"/>
  <we:alternateReferences/>
  <we:properties>
    <we:property name="Microsoft.Office.CampaignId" value="&quot;none&quot;"/>
    <we:property name="creatorTenantId" value="&quot;95f889ab-c4c6-4cd0-8aab-0944d5545450&quot;"/>
    <we:property name="reportUrl" value="&quot;/groups/me/reports/d4c32ae8-7714-4530-802a-1e9f817afc6b/ReportSection0ed62744cc90bd445e9a?bookmarkGuid=3f3fbec6-8b4e-4439-8ad0-cabb4a085875&amp;bookmarkUsage=1&amp;ctid=95f889ab-c4c6-4cd0-8aab-0944d5545450&amp;fromEntryPoint=export&quot;"/>
    <we:property name="reportState" value="&quot;CONNECTED&quot;"/>
    <we:property name="reportEmbeddedTime" value="&quot;2023-02-18T06:26:37.344Z&quot;"/>
    <we:property name="creatorSessionId" value="&quot;97b3268d-eac1-4281-ac7e-072c21332d1f&quot;"/>
    <we:property name="creatorUserId" value="&quot;1003200233E5A573&quot;"/>
    <we:property name="reportName" value="&quot;Dashboard2&quot;"/>
    <we:property name="isFiltersActionButtonVisible" value="true"/>
    <we:property name="initialStateBookmark" value="&quot;H4sIAAAAAAAAA91WzW7bMAx+lUCXXYzBduwk7i3NukvXHyRFL0NQ0BLtqnBkQ5KzZEUeaM+xFysle+vaFfNlGIKdbJISv4/8REiPTEjTVLC/hA2yE7aSpUI7iljAVOc5vbo6v5gvz+8u5xdn5K4bK2tl2Mkjs6BLtLfStFC5/eT8vA4YVNU1lM4qoDIYsAa1qRVU8it2iylkdYuHgOGuqWoNLuXKgkWXdkvLySbs6P2YEIFbucUVctt5l9jU2vZ2iGIST5OE8yzMRZKkmAHtMV3U0xxe70A9sUWtLEhFBJxPiDSOMJmMxTidhTCdpaEnaKQqq76U5703+8b1S26odten/IEQXZ7DgQqdZtM8D/MZRjOAcZplY+5xC1nZHi7fn+0aTT2kzna55mILiqNgvlEaTdeXRzYvS40l2N48exFc1FW7ecO/qlvNcYmFDykr7Z4wBFi4i8I72GpZMUf1WtekmA/eQLsbiXdScSmQmPj4x1b1UkTOvK+/LDSSdoKdhIfgJ/kFucpaS05Nes3/L1JcorEE4tUeGVCSBKSM7Hdqa/L8UTpetYbEQNHRW9yDti+VJEML1Kd7r9IHAuo7EQevKjkehQ7rHyNE2x5+mYteoK6Wf6LI2o8CpglPE4RplIlpGCKOIR8chaM7TcGxTSmOmtpI0lna79+GB/U/noaBThzdQExioKummEA2KzLOsYijfPCeMffQvHHPxGIqYEKpeJhnkYiKWCSDuSzubF7vXmfzCZ89bIN037ufurWmAY7XoNA3q+mKlejX0RSAEu6Y+X/tvp8knaUO+haq1qH61wHzIMRG5hUObHBvBuZpub4dngBnDlpNvAgAAA==&quot;"/>
    <we:property name="bookmark" value="&quot;H4sIAAAAAAAAA91WS27bMBC9isFNN0KhryV5l7jpqiiCOMimMIIROVKYyKRAUa7dwAfqOXqxDim1adKg3hSF0ZU1H868eY8D+pEJ2Xct7D/CBtmCrWSj0M4iFjA1es61ftiAeUhFFkeiDmNIeV0V8zApOGXpzkqterZ4ZBZMg/ZG9gO0rhw5P60DBm17CY2zamh7DFiHptcKWvkFx2QKWTPgIWC461ptwJVcWbDoym4pnWyCEr1NqCNwK7e4Qm5H7xV22tjJDlHM4zxNOS/DSqRphiXQmX6MepjH811TD2yplQWpCIDzCccApvNEJFkRQl5koQfYS9W00yhPZ6/3naNPbmh2x1N1Tx1dncOBBs3LvKrCqsCoAEiysky471vL1k7tqv3FrjPEITE71joTW1AcBfNEGexHXh7ZWdMYbMBO5sWz4FK3w+YV/0oPhuMV1j6krLR76iHAwm0U3sLWyJY5qJdGk2I+eA3DbibeSMWlQELi4+8HNUkROfNOf14aJO0EW4SH4Cf4JbkabSQnkl7i/4sQr7C31MSrPetBSRKQKrLfoa3J80fpeDv0JAaKEd7yDox9riQZRqA533uV3lGjiYk4eDHJ6Sh0WP9YITp2/8teTAKNs/wTRdZ+FTBLeZYi5FEp8jBETKA6ugond5uCU9tSnHW6l6SztN++Hl/U/3gbjjBxcgsxj4GemnoOZVGXnGMdR9XRd6a/g+6VdyYWuYA5leJhVUYiqmORHq1lcWcrvXtZzRd88rAN0nvvPvRg+w44XoJCT1Y3DivR59EWgBLumvlv434/SLpLY+sbaAfX1f87YL6N4+HwHTHq0oCbCAAA&quot;"/>
    <we:property name="embedUrl" value="&quot;/reportEmbed?reportId=d4c32ae8-7714-4530-802a-1e9f817afc6b&amp;config=eyJjbHVzdGVyVXJsIjoiaHR0cHM6Ly9XQUJJLU5PUlRILUVVUk9QRS1yZWRpcmVjdC5hbmFseXNpcy53aW5kb3dzLm5ldCIsImVtYmVkRmVhdHVyZXMiOnsibW9kZXJuRW1iZWQiOnRydWUsInVzYWdlTWV0cmljc1ZOZXh0Ijp0cnVlfX0%3D&amp;disableSensitivityBanner=true&quot;"/>
    <we:property name="datasetId" value="&quot;4bbb29ec-ef92-48f1-98a6-b8f1a57ce31e&quot;"/>
    <we:property name="pageName" value="&quot;ReportSection0ed62744cc90bd445e9a&quot;"/>
    <we:property name="pageDisplayName" value="&quot;le 10 avril 2&quot;"/>
    <we:property name="backgroundColor" value="&quot;#FFFFFF&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
  <TotalTime>284</TotalTime>
  <Words>1923</Words>
  <Application>Microsoft Office PowerPoint</Application>
  <PresentationFormat>Personnalisé</PresentationFormat>
  <Paragraphs>246</Paragraphs>
  <Slides>19</Slides>
  <Notes>14</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19</vt:i4>
      </vt:variant>
    </vt:vector>
  </HeadingPairs>
  <TitlesOfParts>
    <vt:vector size="31" baseType="lpstr">
      <vt:lpstr>Avenir</vt:lpstr>
      <vt:lpstr>Calibri</vt:lpstr>
      <vt:lpstr>Fira Sans</vt:lpstr>
      <vt:lpstr>Arial</vt:lpstr>
      <vt:lpstr>Alegreya Sans SC</vt:lpstr>
      <vt:lpstr>Söhne</vt:lpstr>
      <vt:lpstr>Quattrocento Sans</vt:lpstr>
      <vt:lpstr>Twentieth Century</vt:lpstr>
      <vt:lpstr>Noto Sans Symbols</vt:lpstr>
      <vt:lpstr>Cardo</vt:lpstr>
      <vt:lpstr>Calibri Light</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hp</dc:creator>
  <cp:lastModifiedBy>Khaoula Aroui</cp:lastModifiedBy>
  <cp:revision>35</cp:revision>
  <dcterms:created xsi:type="dcterms:W3CDTF">2006-08-16T00:00:00Z</dcterms:created>
  <dcterms:modified xsi:type="dcterms:W3CDTF">2023-02-18T06:33:35Z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0x0101000B7BBE98651F7A43AC7BF2F06836443C</vt:lpwstr>
  </property>
</Properties>
</file>